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1"/>
  </p:notesMasterIdLst>
  <p:sldIdLst>
    <p:sldId id="736" r:id="rId3"/>
    <p:sldId id="257" r:id="rId4"/>
    <p:sldId id="694" r:id="rId5"/>
    <p:sldId id="746" r:id="rId6"/>
    <p:sldId id="747" r:id="rId7"/>
    <p:sldId id="748" r:id="rId8"/>
    <p:sldId id="749" r:id="rId9"/>
    <p:sldId id="745" r:id="rId10"/>
    <p:sldId id="260" r:id="rId11"/>
    <p:sldId id="261" r:id="rId12"/>
    <p:sldId id="262" r:id="rId13"/>
    <p:sldId id="265" r:id="rId14"/>
    <p:sldId id="751" r:id="rId15"/>
    <p:sldId id="753" r:id="rId16"/>
    <p:sldId id="744" r:id="rId17"/>
    <p:sldId id="754" r:id="rId18"/>
    <p:sldId id="755" r:id="rId19"/>
    <p:sldId id="269" r:id="rId20"/>
    <p:sldId id="687" r:id="rId21"/>
    <p:sldId id="702" r:id="rId22"/>
    <p:sldId id="742" r:id="rId23"/>
    <p:sldId id="743" r:id="rId24"/>
    <p:sldId id="723" r:id="rId25"/>
    <p:sldId id="737" r:id="rId26"/>
    <p:sldId id="738" r:id="rId27"/>
    <p:sldId id="741" r:id="rId28"/>
    <p:sldId id="739" r:id="rId29"/>
    <p:sldId id="740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154"/>
    <a:srgbClr val="CBCBCB"/>
    <a:srgbClr val="E7E7E7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19" autoAdjust="0"/>
    <p:restoredTop sz="96370" autoAdjust="0"/>
  </p:normalViewPr>
  <p:slideViewPr>
    <p:cSldViewPr snapToGrid="0">
      <p:cViewPr varScale="1">
        <p:scale>
          <a:sx n="84" d="100"/>
          <a:sy n="84" d="100"/>
        </p:scale>
        <p:origin x="96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20220805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20220805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2022080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20220805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20220805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20220805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Sheet1!$E$8</c:f>
              <c:strCache>
                <c:ptCount val="1"/>
                <c:pt idx="0">
                  <c:v>True Low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Sheet1!$E$9:$E$17</c:f>
              <c:numCache>
                <c:formatCode>General</c:formatCode>
                <c:ptCount val="9"/>
                <c:pt idx="0">
                  <c:v>73.08</c:v>
                </c:pt>
                <c:pt idx="1">
                  <c:v>70.39</c:v>
                </c:pt>
                <c:pt idx="2">
                  <c:v>69.63</c:v>
                </c:pt>
                <c:pt idx="3">
                  <c:v>83.07</c:v>
                </c:pt>
                <c:pt idx="4">
                  <c:v>74.47</c:v>
                </c:pt>
                <c:pt idx="5">
                  <c:v>76.81</c:v>
                </c:pt>
                <c:pt idx="6">
                  <c:v>78.25</c:v>
                </c:pt>
                <c:pt idx="7">
                  <c:v>80.27</c:v>
                </c:pt>
                <c:pt idx="8">
                  <c:v>74.760000000000005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67-48E2-9F1B-06BBAF888EDC}"/>
            </c:ext>
          </c:extLst>
        </c:ser>
        <c:ser>
          <c:idx val="1"/>
          <c:order val="1"/>
          <c:tx>
            <c:strRef>
              <c:f>Sheet1!$F$8</c:f>
              <c:strCache>
                <c:ptCount val="1"/>
                <c:pt idx="0">
                  <c:v>False Low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Sheet1!$F$9:$F$17</c:f>
              <c:numCache>
                <c:formatCode>General</c:formatCode>
                <c:ptCount val="9"/>
                <c:pt idx="0">
                  <c:v>64.25</c:v>
                </c:pt>
                <c:pt idx="1">
                  <c:v>72.72</c:v>
                </c:pt>
                <c:pt idx="2">
                  <c:v>83.01</c:v>
                </c:pt>
                <c:pt idx="3">
                  <c:v>80.22</c:v>
                </c:pt>
                <c:pt idx="4">
                  <c:v>70.2</c:v>
                </c:pt>
                <c:pt idx="5">
                  <c:v>81.7</c:v>
                </c:pt>
                <c:pt idx="6">
                  <c:v>65.48</c:v>
                </c:pt>
                <c:pt idx="7">
                  <c:v>79.180000000000007</c:v>
                </c:pt>
                <c:pt idx="8">
                  <c:v>74.95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967-48E2-9F1B-06BBAF888EDC}"/>
            </c:ext>
          </c:extLst>
        </c:ser>
        <c:ser>
          <c:idx val="2"/>
          <c:order val="2"/>
          <c:tx>
            <c:strRef>
              <c:f>Sheet1!$G$8</c:f>
              <c:strCache>
                <c:ptCount val="1"/>
                <c:pt idx="0">
                  <c:v>True High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Sheet1!$G$9:$G$17</c:f>
              <c:numCache>
                <c:formatCode>General</c:formatCode>
                <c:ptCount val="9"/>
                <c:pt idx="0">
                  <c:v>69.61</c:v>
                </c:pt>
                <c:pt idx="1">
                  <c:v>73.319999999999993</c:v>
                </c:pt>
                <c:pt idx="2">
                  <c:v>74.680000000000007</c:v>
                </c:pt>
                <c:pt idx="3">
                  <c:v>81.84</c:v>
                </c:pt>
                <c:pt idx="4">
                  <c:v>66.03</c:v>
                </c:pt>
                <c:pt idx="5">
                  <c:v>71.22</c:v>
                </c:pt>
                <c:pt idx="6">
                  <c:v>80.7</c:v>
                </c:pt>
                <c:pt idx="7">
                  <c:v>75.53</c:v>
                </c:pt>
                <c:pt idx="8">
                  <c:v>88.41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967-48E2-9F1B-06BBAF888EDC}"/>
            </c:ext>
          </c:extLst>
        </c:ser>
        <c:ser>
          <c:idx val="3"/>
          <c:order val="3"/>
          <c:tx>
            <c:strRef>
              <c:f>Sheet1!$H$8</c:f>
              <c:strCache>
                <c:ptCount val="1"/>
                <c:pt idx="0">
                  <c:v>False High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Sheet1!$H$9:$H$17</c:f>
              <c:numCache>
                <c:formatCode>General</c:formatCode>
                <c:ptCount val="9"/>
                <c:pt idx="0">
                  <c:v>67.7</c:v>
                </c:pt>
                <c:pt idx="1">
                  <c:v>82.22</c:v>
                </c:pt>
                <c:pt idx="2">
                  <c:v>69.27</c:v>
                </c:pt>
                <c:pt idx="3">
                  <c:v>67.89</c:v>
                </c:pt>
                <c:pt idx="4">
                  <c:v>66.56</c:v>
                </c:pt>
                <c:pt idx="5">
                  <c:v>81.13</c:v>
                </c:pt>
                <c:pt idx="6">
                  <c:v>78.900000000000006</c:v>
                </c:pt>
                <c:pt idx="7">
                  <c:v>77.36</c:v>
                </c:pt>
                <c:pt idx="8">
                  <c:v>79.3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967-48E2-9F1B-06BBAF888EDC}"/>
            </c:ext>
          </c:extLst>
        </c:ser>
        <c:ser>
          <c:idx val="4"/>
          <c:order val="4"/>
          <c:tx>
            <c:strRef>
              <c:f>Sheet1!$I$8</c:f>
              <c:strCache>
                <c:ptCount val="1"/>
                <c:pt idx="0">
                  <c:v>Random Sampling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Sheet1!$I$9:$I$17</c:f>
              <c:numCache>
                <c:formatCode>General</c:formatCode>
                <c:ptCount val="9"/>
                <c:pt idx="0">
                  <c:v>69.05</c:v>
                </c:pt>
                <c:pt idx="1">
                  <c:v>71.59</c:v>
                </c:pt>
                <c:pt idx="2">
                  <c:v>76.290000000000006</c:v>
                </c:pt>
                <c:pt idx="3">
                  <c:v>78.989999999999995</c:v>
                </c:pt>
                <c:pt idx="4">
                  <c:v>78.739999999999995</c:v>
                </c:pt>
                <c:pt idx="5">
                  <c:v>77.75</c:v>
                </c:pt>
                <c:pt idx="6">
                  <c:v>67.36</c:v>
                </c:pt>
                <c:pt idx="7">
                  <c:v>76.23</c:v>
                </c:pt>
                <c:pt idx="8">
                  <c:v>81.040000000000006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967-48E2-9F1B-06BBAF888E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4983728"/>
        <c:axId val="724985808"/>
      </c:lineChart>
      <c:catAx>
        <c:axId val="72498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4985808"/>
        <c:crosses val="autoZero"/>
        <c:auto val="1"/>
        <c:lblAlgn val="ctr"/>
        <c:lblOffset val="100"/>
        <c:noMultiLvlLbl val="0"/>
      </c:catAx>
      <c:valAx>
        <c:axId val="724985808"/>
        <c:scaling>
          <c:orientation val="minMax"/>
          <c:min val="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4983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Sheet1!$E$8</c:f>
              <c:strCache>
                <c:ptCount val="1"/>
                <c:pt idx="0">
                  <c:v>True Low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Sheet1!$E$9:$E$17</c:f>
              <c:numCache>
                <c:formatCode>General</c:formatCode>
                <c:ptCount val="9"/>
                <c:pt idx="0">
                  <c:v>73.08</c:v>
                </c:pt>
                <c:pt idx="1">
                  <c:v>70.39</c:v>
                </c:pt>
                <c:pt idx="2">
                  <c:v>69.63</c:v>
                </c:pt>
                <c:pt idx="3">
                  <c:v>83.07</c:v>
                </c:pt>
                <c:pt idx="4">
                  <c:v>74.47</c:v>
                </c:pt>
                <c:pt idx="5">
                  <c:v>76.81</c:v>
                </c:pt>
                <c:pt idx="6">
                  <c:v>78.25</c:v>
                </c:pt>
                <c:pt idx="7">
                  <c:v>80.27</c:v>
                </c:pt>
                <c:pt idx="8">
                  <c:v>74.760000000000005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4C-4D2C-82EF-140B0A62734A}"/>
            </c:ext>
          </c:extLst>
        </c:ser>
        <c:ser>
          <c:idx val="1"/>
          <c:order val="1"/>
          <c:tx>
            <c:strRef>
              <c:f>Sheet1!$F$8</c:f>
              <c:strCache>
                <c:ptCount val="1"/>
                <c:pt idx="0">
                  <c:v>False Low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Sheet1!$F$9:$F$17</c:f>
              <c:numCache>
                <c:formatCode>General</c:formatCode>
                <c:ptCount val="9"/>
                <c:pt idx="0">
                  <c:v>64.25</c:v>
                </c:pt>
                <c:pt idx="1">
                  <c:v>72.72</c:v>
                </c:pt>
                <c:pt idx="2">
                  <c:v>83.01</c:v>
                </c:pt>
                <c:pt idx="3">
                  <c:v>80.22</c:v>
                </c:pt>
                <c:pt idx="4">
                  <c:v>70.2</c:v>
                </c:pt>
                <c:pt idx="5">
                  <c:v>81.7</c:v>
                </c:pt>
                <c:pt idx="6">
                  <c:v>65.48</c:v>
                </c:pt>
                <c:pt idx="7">
                  <c:v>79.180000000000007</c:v>
                </c:pt>
                <c:pt idx="8">
                  <c:v>74.95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74C-4D2C-82EF-140B0A62734A}"/>
            </c:ext>
          </c:extLst>
        </c:ser>
        <c:ser>
          <c:idx val="2"/>
          <c:order val="2"/>
          <c:tx>
            <c:strRef>
              <c:f>Sheet1!$G$8</c:f>
              <c:strCache>
                <c:ptCount val="1"/>
                <c:pt idx="0">
                  <c:v>True High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Sheet1!$G$9:$G$17</c:f>
              <c:numCache>
                <c:formatCode>General</c:formatCode>
                <c:ptCount val="9"/>
                <c:pt idx="0">
                  <c:v>69.61</c:v>
                </c:pt>
                <c:pt idx="1">
                  <c:v>73.319999999999993</c:v>
                </c:pt>
                <c:pt idx="2">
                  <c:v>74.680000000000007</c:v>
                </c:pt>
                <c:pt idx="3">
                  <c:v>81.84</c:v>
                </c:pt>
                <c:pt idx="4">
                  <c:v>66.03</c:v>
                </c:pt>
                <c:pt idx="5">
                  <c:v>71.22</c:v>
                </c:pt>
                <c:pt idx="6">
                  <c:v>80.7</c:v>
                </c:pt>
                <c:pt idx="7">
                  <c:v>75.53</c:v>
                </c:pt>
                <c:pt idx="8">
                  <c:v>88.41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74C-4D2C-82EF-140B0A62734A}"/>
            </c:ext>
          </c:extLst>
        </c:ser>
        <c:ser>
          <c:idx val="3"/>
          <c:order val="3"/>
          <c:tx>
            <c:strRef>
              <c:f>Sheet1!$H$8</c:f>
              <c:strCache>
                <c:ptCount val="1"/>
                <c:pt idx="0">
                  <c:v>False High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Sheet1!$H$9:$H$17</c:f>
              <c:numCache>
                <c:formatCode>General</c:formatCode>
                <c:ptCount val="9"/>
                <c:pt idx="0">
                  <c:v>67.7</c:v>
                </c:pt>
                <c:pt idx="1">
                  <c:v>82.22</c:v>
                </c:pt>
                <c:pt idx="2">
                  <c:v>69.27</c:v>
                </c:pt>
                <c:pt idx="3">
                  <c:v>67.89</c:v>
                </c:pt>
                <c:pt idx="4">
                  <c:v>66.56</c:v>
                </c:pt>
                <c:pt idx="5">
                  <c:v>81.13</c:v>
                </c:pt>
                <c:pt idx="6">
                  <c:v>78.900000000000006</c:v>
                </c:pt>
                <c:pt idx="7">
                  <c:v>77.36</c:v>
                </c:pt>
                <c:pt idx="8">
                  <c:v>79.3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74C-4D2C-82EF-140B0A62734A}"/>
            </c:ext>
          </c:extLst>
        </c:ser>
        <c:ser>
          <c:idx val="4"/>
          <c:order val="4"/>
          <c:tx>
            <c:strRef>
              <c:f>Sheet1!$I$8</c:f>
              <c:strCache>
                <c:ptCount val="1"/>
                <c:pt idx="0">
                  <c:v>Random Sampling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Sheet1!$I$9:$I$17</c:f>
              <c:numCache>
                <c:formatCode>General</c:formatCode>
                <c:ptCount val="9"/>
                <c:pt idx="0">
                  <c:v>69.05</c:v>
                </c:pt>
                <c:pt idx="1">
                  <c:v>71.59</c:v>
                </c:pt>
                <c:pt idx="2">
                  <c:v>76.290000000000006</c:v>
                </c:pt>
                <c:pt idx="3">
                  <c:v>78.989999999999995</c:v>
                </c:pt>
                <c:pt idx="4">
                  <c:v>78.739999999999995</c:v>
                </c:pt>
                <c:pt idx="5">
                  <c:v>77.75</c:v>
                </c:pt>
                <c:pt idx="6">
                  <c:v>67.36</c:v>
                </c:pt>
                <c:pt idx="7">
                  <c:v>76.23</c:v>
                </c:pt>
                <c:pt idx="8">
                  <c:v>81.040000000000006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74C-4D2C-82EF-140B0A6273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4983728"/>
        <c:axId val="724985808"/>
      </c:lineChart>
      <c:catAx>
        <c:axId val="72498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4985808"/>
        <c:crosses val="autoZero"/>
        <c:auto val="1"/>
        <c:lblAlgn val="ctr"/>
        <c:lblOffset val="100"/>
        <c:noMultiLvlLbl val="0"/>
      </c:catAx>
      <c:valAx>
        <c:axId val="724985808"/>
        <c:scaling>
          <c:orientation val="minMax"/>
          <c:min val="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4983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Sheet1!$E$34</c:f>
              <c:strCache>
                <c:ptCount val="1"/>
                <c:pt idx="0">
                  <c:v>True Low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Sheet1!$D$35:$D$43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Sheet1!$E$35:$E$43</c:f>
              <c:numCache>
                <c:formatCode>General</c:formatCode>
                <c:ptCount val="9"/>
                <c:pt idx="0">
                  <c:v>70.41</c:v>
                </c:pt>
                <c:pt idx="1">
                  <c:v>75.84</c:v>
                </c:pt>
                <c:pt idx="2">
                  <c:v>75.31</c:v>
                </c:pt>
                <c:pt idx="3">
                  <c:v>81.66</c:v>
                </c:pt>
                <c:pt idx="4">
                  <c:v>67.069999999999993</c:v>
                </c:pt>
                <c:pt idx="5">
                  <c:v>75.7</c:v>
                </c:pt>
                <c:pt idx="6">
                  <c:v>83.31</c:v>
                </c:pt>
                <c:pt idx="7">
                  <c:v>74.83</c:v>
                </c:pt>
                <c:pt idx="8">
                  <c:v>78.53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F9-49A8-AA9F-68F5F6598CD0}"/>
            </c:ext>
          </c:extLst>
        </c:ser>
        <c:ser>
          <c:idx val="1"/>
          <c:order val="1"/>
          <c:tx>
            <c:strRef>
              <c:f>Sheet1!$F$34</c:f>
              <c:strCache>
                <c:ptCount val="1"/>
                <c:pt idx="0">
                  <c:v>False Low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FF00"/>
              </a:solidFill>
              <a:ln w="9525">
                <a:solidFill>
                  <a:srgbClr val="FFFF00"/>
                </a:solidFill>
              </a:ln>
              <a:effectLst/>
            </c:spPr>
          </c:marker>
          <c:cat>
            <c:strRef>
              <c:f>Sheet1!$D$35:$D$43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Sheet1!$F$35:$F$43</c:f>
              <c:numCache>
                <c:formatCode>General</c:formatCode>
                <c:ptCount val="9"/>
                <c:pt idx="0">
                  <c:v>74.38</c:v>
                </c:pt>
                <c:pt idx="1">
                  <c:v>73.27</c:v>
                </c:pt>
                <c:pt idx="2">
                  <c:v>80.89</c:v>
                </c:pt>
                <c:pt idx="3">
                  <c:v>80.3</c:v>
                </c:pt>
                <c:pt idx="4">
                  <c:v>72.290000000000006</c:v>
                </c:pt>
                <c:pt idx="5">
                  <c:v>85.3</c:v>
                </c:pt>
                <c:pt idx="6">
                  <c:v>70.7</c:v>
                </c:pt>
                <c:pt idx="7">
                  <c:v>73.45</c:v>
                </c:pt>
                <c:pt idx="8">
                  <c:v>73.790000000000006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BF9-49A8-AA9F-68F5F6598CD0}"/>
            </c:ext>
          </c:extLst>
        </c:ser>
        <c:ser>
          <c:idx val="2"/>
          <c:order val="2"/>
          <c:tx>
            <c:strRef>
              <c:f>Sheet1!$G$34</c:f>
              <c:strCache>
                <c:ptCount val="1"/>
                <c:pt idx="0">
                  <c:v>True High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Sheet1!$D$35:$D$43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Sheet1!$G$35:$G$43</c:f>
              <c:numCache>
                <c:formatCode>General</c:formatCode>
                <c:ptCount val="9"/>
                <c:pt idx="0">
                  <c:v>77.13</c:v>
                </c:pt>
                <c:pt idx="1">
                  <c:v>76.78</c:v>
                </c:pt>
                <c:pt idx="2">
                  <c:v>73.84</c:v>
                </c:pt>
                <c:pt idx="3">
                  <c:v>80.84</c:v>
                </c:pt>
                <c:pt idx="4">
                  <c:v>83.74</c:v>
                </c:pt>
                <c:pt idx="5">
                  <c:v>70.680000000000007</c:v>
                </c:pt>
                <c:pt idx="6">
                  <c:v>78.8</c:v>
                </c:pt>
                <c:pt idx="7">
                  <c:v>73.010000000000005</c:v>
                </c:pt>
                <c:pt idx="8">
                  <c:v>66.73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BF9-49A8-AA9F-68F5F6598CD0}"/>
            </c:ext>
          </c:extLst>
        </c:ser>
        <c:ser>
          <c:idx val="3"/>
          <c:order val="3"/>
          <c:tx>
            <c:strRef>
              <c:f>Sheet1!$H$34</c:f>
              <c:strCache>
                <c:ptCount val="1"/>
                <c:pt idx="0">
                  <c:v>False High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Sheet1!$D$35:$D$43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Sheet1!$H$35:$H$43</c:f>
              <c:numCache>
                <c:formatCode>General</c:formatCode>
                <c:ptCount val="9"/>
                <c:pt idx="0">
                  <c:v>71.44</c:v>
                </c:pt>
                <c:pt idx="1">
                  <c:v>74.19</c:v>
                </c:pt>
                <c:pt idx="2">
                  <c:v>82.19</c:v>
                </c:pt>
                <c:pt idx="3">
                  <c:v>81.489999999999995</c:v>
                </c:pt>
                <c:pt idx="4">
                  <c:v>72.36</c:v>
                </c:pt>
                <c:pt idx="5">
                  <c:v>78.63</c:v>
                </c:pt>
                <c:pt idx="6">
                  <c:v>80.430000000000007</c:v>
                </c:pt>
                <c:pt idx="7">
                  <c:v>59.37</c:v>
                </c:pt>
                <c:pt idx="8">
                  <c:v>74.28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BF9-49A8-AA9F-68F5F6598CD0}"/>
            </c:ext>
          </c:extLst>
        </c:ser>
        <c:ser>
          <c:idx val="4"/>
          <c:order val="4"/>
          <c:tx>
            <c:strRef>
              <c:f>Sheet1!$I$34</c:f>
              <c:strCache>
                <c:ptCount val="1"/>
                <c:pt idx="0">
                  <c:v>Random Sampling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Sheet1!$D$35:$D$43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Sheet1!$I$35:$I$43</c:f>
              <c:numCache>
                <c:formatCode>General</c:formatCode>
                <c:ptCount val="9"/>
                <c:pt idx="0">
                  <c:v>75.36</c:v>
                </c:pt>
                <c:pt idx="1">
                  <c:v>76.67</c:v>
                </c:pt>
                <c:pt idx="2">
                  <c:v>75.790000000000006</c:v>
                </c:pt>
                <c:pt idx="3">
                  <c:v>81.03</c:v>
                </c:pt>
                <c:pt idx="4">
                  <c:v>69.87</c:v>
                </c:pt>
                <c:pt idx="5">
                  <c:v>84.93</c:v>
                </c:pt>
                <c:pt idx="6">
                  <c:v>83.89</c:v>
                </c:pt>
                <c:pt idx="7">
                  <c:v>61.28</c:v>
                </c:pt>
                <c:pt idx="8">
                  <c:v>85.22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BF9-49A8-AA9F-68F5F6598C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4298304"/>
        <c:axId val="784288320"/>
      </c:lineChart>
      <c:catAx>
        <c:axId val="78429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4288320"/>
        <c:crosses val="autoZero"/>
        <c:auto val="1"/>
        <c:lblAlgn val="ctr"/>
        <c:lblOffset val="100"/>
        <c:noMultiLvlLbl val="0"/>
      </c:catAx>
      <c:valAx>
        <c:axId val="784288320"/>
        <c:scaling>
          <c:orientation val="minMax"/>
          <c:min val="5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4298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Sheet1!$E$57</c:f>
              <c:strCache>
                <c:ptCount val="1"/>
                <c:pt idx="0">
                  <c:v>True Low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Sheet1!$D$58:$D$67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Sheet1!$E$58:$E$67</c:f>
              <c:numCache>
                <c:formatCode>General</c:formatCode>
                <c:ptCount val="10"/>
                <c:pt idx="0">
                  <c:v>68.97</c:v>
                </c:pt>
                <c:pt idx="1">
                  <c:v>67.510000000000005</c:v>
                </c:pt>
                <c:pt idx="2">
                  <c:v>71.59</c:v>
                </c:pt>
                <c:pt idx="3">
                  <c:v>68.98</c:v>
                </c:pt>
                <c:pt idx="4">
                  <c:v>75.17</c:v>
                </c:pt>
                <c:pt idx="5">
                  <c:v>77.790000000000006</c:v>
                </c:pt>
                <c:pt idx="6">
                  <c:v>76.75</c:v>
                </c:pt>
                <c:pt idx="7">
                  <c:v>80.87</c:v>
                </c:pt>
                <c:pt idx="8">
                  <c:v>69.489999999999995</c:v>
                </c:pt>
                <c:pt idx="9">
                  <c:v>68.349999999999994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A70-4ADF-89A1-A2F55DD11BDE}"/>
            </c:ext>
          </c:extLst>
        </c:ser>
        <c:ser>
          <c:idx val="1"/>
          <c:order val="1"/>
          <c:tx>
            <c:strRef>
              <c:f>Sheet1!$F$57</c:f>
              <c:strCache>
                <c:ptCount val="1"/>
                <c:pt idx="0">
                  <c:v>False Low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FF00"/>
              </a:solidFill>
              <a:ln w="9525">
                <a:solidFill>
                  <a:srgbClr val="FFFF00"/>
                </a:solidFill>
              </a:ln>
              <a:effectLst/>
            </c:spPr>
          </c:marker>
          <c:cat>
            <c:strRef>
              <c:f>Sheet1!$D$58:$D$67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Sheet1!$F$58:$F$67</c:f>
              <c:numCache>
                <c:formatCode>General</c:formatCode>
                <c:ptCount val="10"/>
                <c:pt idx="0">
                  <c:v>68.97</c:v>
                </c:pt>
                <c:pt idx="1">
                  <c:v>60.03</c:v>
                </c:pt>
                <c:pt idx="2">
                  <c:v>67.88</c:v>
                </c:pt>
                <c:pt idx="3">
                  <c:v>75.88</c:v>
                </c:pt>
                <c:pt idx="4">
                  <c:v>64.08</c:v>
                </c:pt>
                <c:pt idx="5">
                  <c:v>68.42</c:v>
                </c:pt>
                <c:pt idx="6">
                  <c:v>71.05</c:v>
                </c:pt>
                <c:pt idx="7">
                  <c:v>63.32</c:v>
                </c:pt>
                <c:pt idx="8">
                  <c:v>76.790000000000006</c:v>
                </c:pt>
                <c:pt idx="9">
                  <c:v>71.73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A70-4ADF-89A1-A2F55DD11BDE}"/>
            </c:ext>
          </c:extLst>
        </c:ser>
        <c:ser>
          <c:idx val="2"/>
          <c:order val="2"/>
          <c:tx>
            <c:strRef>
              <c:f>Sheet1!$G$57</c:f>
              <c:strCache>
                <c:ptCount val="1"/>
                <c:pt idx="0">
                  <c:v>True High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Sheet1!$D$58:$D$67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Sheet1!$G$58:$G$67</c:f>
              <c:numCache>
                <c:formatCode>General</c:formatCode>
                <c:ptCount val="10"/>
                <c:pt idx="0">
                  <c:v>68.97</c:v>
                </c:pt>
                <c:pt idx="1">
                  <c:v>60.57</c:v>
                </c:pt>
                <c:pt idx="2">
                  <c:v>68.69</c:v>
                </c:pt>
                <c:pt idx="3">
                  <c:v>65.84</c:v>
                </c:pt>
                <c:pt idx="4">
                  <c:v>71.13</c:v>
                </c:pt>
                <c:pt idx="5">
                  <c:v>74.510000000000005</c:v>
                </c:pt>
                <c:pt idx="6">
                  <c:v>66.739999999999995</c:v>
                </c:pt>
                <c:pt idx="7">
                  <c:v>73.010000000000005</c:v>
                </c:pt>
                <c:pt idx="8">
                  <c:v>64.17</c:v>
                </c:pt>
                <c:pt idx="9">
                  <c:v>79.239999999999995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A70-4ADF-89A1-A2F55DD11BDE}"/>
            </c:ext>
          </c:extLst>
        </c:ser>
        <c:ser>
          <c:idx val="3"/>
          <c:order val="3"/>
          <c:tx>
            <c:strRef>
              <c:f>Sheet1!$H$57</c:f>
              <c:strCache>
                <c:ptCount val="1"/>
                <c:pt idx="0">
                  <c:v>False High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Sheet1!$D$58:$D$67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Sheet1!$H$58:$H$67</c:f>
              <c:numCache>
                <c:formatCode>General</c:formatCode>
                <c:ptCount val="10"/>
                <c:pt idx="0">
                  <c:v>68.97</c:v>
                </c:pt>
                <c:pt idx="1">
                  <c:v>62.05</c:v>
                </c:pt>
                <c:pt idx="2">
                  <c:v>69.31</c:v>
                </c:pt>
                <c:pt idx="3">
                  <c:v>63.12</c:v>
                </c:pt>
                <c:pt idx="4">
                  <c:v>73.64</c:v>
                </c:pt>
                <c:pt idx="5">
                  <c:v>56.16</c:v>
                </c:pt>
                <c:pt idx="6">
                  <c:v>64.69</c:v>
                </c:pt>
                <c:pt idx="7">
                  <c:v>82.73</c:v>
                </c:pt>
                <c:pt idx="8">
                  <c:v>68.11</c:v>
                </c:pt>
                <c:pt idx="9">
                  <c:v>78.989999999999995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A70-4ADF-89A1-A2F55DD11BDE}"/>
            </c:ext>
          </c:extLst>
        </c:ser>
        <c:ser>
          <c:idx val="4"/>
          <c:order val="4"/>
          <c:tx>
            <c:strRef>
              <c:f>Sheet1!$I$57</c:f>
              <c:strCache>
                <c:ptCount val="1"/>
                <c:pt idx="0">
                  <c:v>Random Sampling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Sheet1!$D$58:$D$67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Sheet1!$I$58:$I$67</c:f>
              <c:numCache>
                <c:formatCode>General</c:formatCode>
                <c:ptCount val="10"/>
                <c:pt idx="0">
                  <c:v>68.97</c:v>
                </c:pt>
                <c:pt idx="1">
                  <c:v>59.11</c:v>
                </c:pt>
                <c:pt idx="2">
                  <c:v>71.400000000000006</c:v>
                </c:pt>
                <c:pt idx="3">
                  <c:v>75.89</c:v>
                </c:pt>
                <c:pt idx="4">
                  <c:v>74.62</c:v>
                </c:pt>
                <c:pt idx="5">
                  <c:v>70.37</c:v>
                </c:pt>
                <c:pt idx="6">
                  <c:v>69.790000000000006</c:v>
                </c:pt>
                <c:pt idx="7">
                  <c:v>71.650000000000006</c:v>
                </c:pt>
                <c:pt idx="8">
                  <c:v>62.63</c:v>
                </c:pt>
                <c:pt idx="9">
                  <c:v>81.88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A70-4ADF-89A1-A2F55DD11B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61891759"/>
        <c:axId val="1861889263"/>
      </c:lineChart>
      <c:catAx>
        <c:axId val="1861891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1889263"/>
        <c:crosses val="autoZero"/>
        <c:auto val="1"/>
        <c:lblAlgn val="ctr"/>
        <c:lblOffset val="100"/>
        <c:noMultiLvlLbl val="0"/>
      </c:catAx>
      <c:valAx>
        <c:axId val="1861889263"/>
        <c:scaling>
          <c:orientation val="minMax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1891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Sheet1!$E$81</c:f>
              <c:strCache>
                <c:ptCount val="1"/>
                <c:pt idx="0">
                  <c:v>True Low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Sheet1!$D$82:$D$91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Sheet1!$E$82:$E$91</c:f>
              <c:numCache>
                <c:formatCode>General</c:formatCode>
                <c:ptCount val="10"/>
                <c:pt idx="0">
                  <c:v>77.83</c:v>
                </c:pt>
                <c:pt idx="1">
                  <c:v>81.209999999999994</c:v>
                </c:pt>
                <c:pt idx="2">
                  <c:v>79.69</c:v>
                </c:pt>
                <c:pt idx="3">
                  <c:v>77.05</c:v>
                </c:pt>
                <c:pt idx="4">
                  <c:v>77.73</c:v>
                </c:pt>
                <c:pt idx="5">
                  <c:v>79.239999999999995</c:v>
                </c:pt>
                <c:pt idx="6">
                  <c:v>78.78</c:v>
                </c:pt>
                <c:pt idx="7">
                  <c:v>76.94</c:v>
                </c:pt>
                <c:pt idx="8">
                  <c:v>79.36</c:v>
                </c:pt>
                <c:pt idx="9">
                  <c:v>79.319999999999993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39-4511-A6BF-63E877BED9CA}"/>
            </c:ext>
          </c:extLst>
        </c:ser>
        <c:ser>
          <c:idx val="1"/>
          <c:order val="1"/>
          <c:tx>
            <c:strRef>
              <c:f>Sheet1!$F$81</c:f>
              <c:strCache>
                <c:ptCount val="1"/>
                <c:pt idx="0">
                  <c:v>False Low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FF00"/>
              </a:solidFill>
              <a:ln w="9525">
                <a:solidFill>
                  <a:srgbClr val="FFFF00"/>
                </a:solidFill>
              </a:ln>
              <a:effectLst/>
            </c:spPr>
          </c:marker>
          <c:cat>
            <c:strRef>
              <c:f>Sheet1!$D$82:$D$91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Sheet1!$F$82:$F$91</c:f>
              <c:numCache>
                <c:formatCode>General</c:formatCode>
                <c:ptCount val="10"/>
                <c:pt idx="0">
                  <c:v>77.83</c:v>
                </c:pt>
                <c:pt idx="1">
                  <c:v>81.78</c:v>
                </c:pt>
                <c:pt idx="2">
                  <c:v>78.91</c:v>
                </c:pt>
                <c:pt idx="3">
                  <c:v>77.180000000000007</c:v>
                </c:pt>
                <c:pt idx="4">
                  <c:v>77.67</c:v>
                </c:pt>
                <c:pt idx="5">
                  <c:v>75.08</c:v>
                </c:pt>
                <c:pt idx="6">
                  <c:v>73.3</c:v>
                </c:pt>
                <c:pt idx="7">
                  <c:v>76.69</c:v>
                </c:pt>
                <c:pt idx="8">
                  <c:v>74.069999999999993</c:v>
                </c:pt>
                <c:pt idx="9">
                  <c:v>78.19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39-4511-A6BF-63E877BED9CA}"/>
            </c:ext>
          </c:extLst>
        </c:ser>
        <c:ser>
          <c:idx val="2"/>
          <c:order val="2"/>
          <c:tx>
            <c:strRef>
              <c:f>Sheet1!$G$81</c:f>
              <c:strCache>
                <c:ptCount val="1"/>
                <c:pt idx="0">
                  <c:v>True High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Sheet1!$D$82:$D$91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Sheet1!$G$82:$G$91</c:f>
              <c:numCache>
                <c:formatCode>General</c:formatCode>
                <c:ptCount val="10"/>
                <c:pt idx="0">
                  <c:v>77.83</c:v>
                </c:pt>
                <c:pt idx="1">
                  <c:v>80.56</c:v>
                </c:pt>
                <c:pt idx="2">
                  <c:v>79.95</c:v>
                </c:pt>
                <c:pt idx="3">
                  <c:v>76.3</c:v>
                </c:pt>
                <c:pt idx="4">
                  <c:v>80.510000000000005</c:v>
                </c:pt>
                <c:pt idx="5">
                  <c:v>80.78</c:v>
                </c:pt>
                <c:pt idx="6">
                  <c:v>79.11</c:v>
                </c:pt>
                <c:pt idx="7">
                  <c:v>78.53</c:v>
                </c:pt>
                <c:pt idx="8">
                  <c:v>77.98</c:v>
                </c:pt>
                <c:pt idx="9">
                  <c:v>76.540000000000006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339-4511-A6BF-63E877BED9CA}"/>
            </c:ext>
          </c:extLst>
        </c:ser>
        <c:ser>
          <c:idx val="3"/>
          <c:order val="3"/>
          <c:tx>
            <c:strRef>
              <c:f>Sheet1!$H$81</c:f>
              <c:strCache>
                <c:ptCount val="1"/>
                <c:pt idx="0">
                  <c:v>False High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Sheet1!$D$82:$D$91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Sheet1!$H$82:$H$91</c:f>
              <c:numCache>
                <c:formatCode>General</c:formatCode>
                <c:ptCount val="10"/>
                <c:pt idx="0">
                  <c:v>77.83</c:v>
                </c:pt>
                <c:pt idx="1">
                  <c:v>81.39</c:v>
                </c:pt>
                <c:pt idx="2">
                  <c:v>79.94</c:v>
                </c:pt>
                <c:pt idx="3">
                  <c:v>76.95</c:v>
                </c:pt>
                <c:pt idx="4">
                  <c:v>75.790000000000006</c:v>
                </c:pt>
                <c:pt idx="5">
                  <c:v>81.39</c:v>
                </c:pt>
                <c:pt idx="6">
                  <c:v>80.22</c:v>
                </c:pt>
                <c:pt idx="7">
                  <c:v>78.53</c:v>
                </c:pt>
                <c:pt idx="8">
                  <c:v>78.39</c:v>
                </c:pt>
                <c:pt idx="9">
                  <c:v>79.12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339-4511-A6BF-63E877BED9CA}"/>
            </c:ext>
          </c:extLst>
        </c:ser>
        <c:ser>
          <c:idx val="4"/>
          <c:order val="4"/>
          <c:tx>
            <c:strRef>
              <c:f>Sheet1!$I$81</c:f>
              <c:strCache>
                <c:ptCount val="1"/>
                <c:pt idx="0">
                  <c:v>Random Sampling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Sheet1!$D$82:$D$91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Sheet1!$I$82:$I$91</c:f>
              <c:numCache>
                <c:formatCode>General</c:formatCode>
                <c:ptCount val="10"/>
                <c:pt idx="0">
                  <c:v>77.83</c:v>
                </c:pt>
                <c:pt idx="1">
                  <c:v>81.31</c:v>
                </c:pt>
                <c:pt idx="2">
                  <c:v>79.739999999999995</c:v>
                </c:pt>
                <c:pt idx="3">
                  <c:v>76.56</c:v>
                </c:pt>
                <c:pt idx="4">
                  <c:v>79.290000000000006</c:v>
                </c:pt>
                <c:pt idx="5">
                  <c:v>77.83</c:v>
                </c:pt>
                <c:pt idx="6">
                  <c:v>79.63</c:v>
                </c:pt>
                <c:pt idx="7">
                  <c:v>77.040000000000006</c:v>
                </c:pt>
                <c:pt idx="8">
                  <c:v>78.95</c:v>
                </c:pt>
                <c:pt idx="9">
                  <c:v>75.77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339-4511-A6BF-63E877BED9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10793263"/>
        <c:axId val="1810799919"/>
      </c:lineChart>
      <c:catAx>
        <c:axId val="1810793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10799919"/>
        <c:crosses val="autoZero"/>
        <c:auto val="1"/>
        <c:lblAlgn val="ctr"/>
        <c:lblOffset val="100"/>
        <c:noMultiLvlLbl val="0"/>
      </c:catAx>
      <c:valAx>
        <c:axId val="1810799919"/>
        <c:scaling>
          <c:orientation val="minMax"/>
          <c:min val="7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10793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Sheet1!$E$93</c:f>
              <c:strCache>
                <c:ptCount val="1"/>
                <c:pt idx="0">
                  <c:v>Low confidence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strRef>
              <c:f>Sheet1!$D$94:$D$103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Sheet1!$E$94:$E$103</c:f>
              <c:numCache>
                <c:formatCode>General</c:formatCode>
                <c:ptCount val="10"/>
                <c:pt idx="0">
                  <c:v>79.02</c:v>
                </c:pt>
                <c:pt idx="1">
                  <c:v>81.91</c:v>
                </c:pt>
                <c:pt idx="2">
                  <c:v>84.47</c:v>
                </c:pt>
                <c:pt idx="3">
                  <c:v>86.84</c:v>
                </c:pt>
                <c:pt idx="4">
                  <c:v>86.02</c:v>
                </c:pt>
                <c:pt idx="5">
                  <c:v>87</c:v>
                </c:pt>
                <c:pt idx="6">
                  <c:v>88.21</c:v>
                </c:pt>
                <c:pt idx="7">
                  <c:v>89.33</c:v>
                </c:pt>
                <c:pt idx="8">
                  <c:v>91</c:v>
                </c:pt>
                <c:pt idx="9">
                  <c:v>89.59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8E-4C1D-8FD6-A25A41ECBF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50564015"/>
        <c:axId val="1950563183"/>
      </c:lineChart>
      <c:catAx>
        <c:axId val="1950564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0563183"/>
        <c:crosses val="autoZero"/>
        <c:auto val="1"/>
        <c:lblAlgn val="ctr"/>
        <c:lblOffset val="100"/>
        <c:noMultiLvlLbl val="0"/>
      </c:catAx>
      <c:valAx>
        <c:axId val="1950563183"/>
        <c:scaling>
          <c:orientation val="minMax"/>
          <c:min val="7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0564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1" hangingPunct="1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classifier training module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이번주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이솔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학생 휴가로 인해서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다음주 월요일에 내가 개발 계획 전달 예정임</a:t>
            </a:r>
            <a:endParaRPr lang="en-US" altLang="ko-K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endParaRPr lang="en-US" altLang="ko-K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착수 정도로 전달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드리면됨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079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dirty="0">
                <a:effectLst/>
              </a:rPr>
              <a:t>images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micro_scope_cam</a:t>
            </a:r>
            <a:r>
              <a:rPr lang="en-US" altLang="ko-KR" dirty="0">
                <a:effectLst/>
              </a:rPr>
              <a:t>(slices, zoom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[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altLang="ko-KR" dirty="0">
                <a:effectLst/>
              </a:rPr>
              <a:t>,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altLang="ko-KR" dirty="0">
                <a:effectLst/>
              </a:rPr>
              <a:t>,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en-US" altLang="ko-KR" dirty="0">
                <a:effectLst/>
              </a:rPr>
              <a:t>], rule, time)</a:t>
            </a:r>
          </a:p>
          <a:p>
            <a:pPr latinLnBrk="0"/>
            <a:r>
              <a:rPr lang="en-US" altLang="ko-KR" dirty="0" err="1">
                <a:effectLst/>
              </a:rPr>
              <a:t>filtered_images</a:t>
            </a:r>
            <a:r>
              <a:rPr lang="en-US" altLang="ko-KR" dirty="0">
                <a:effectLst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DeepNoiseFilter</a:t>
            </a:r>
            <a:r>
              <a:rPr lang="en-US" altLang="ko-KR" dirty="0">
                <a:effectLst/>
              </a:rPr>
              <a:t>(images, </a:t>
            </a:r>
            <a:r>
              <a:rPr lang="en-US" altLang="ko-KR" dirty="0" err="1">
                <a:effectLst/>
              </a:rPr>
              <a:t>rule_NF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='strict'</a:t>
            </a:r>
            <a:r>
              <a:rPr lang="en-US" altLang="ko-KR" dirty="0">
                <a:effectLst/>
              </a:rPr>
              <a:t>)</a:t>
            </a:r>
          </a:p>
          <a:p>
            <a:pPr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RepresentiveModel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filtered_images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top_k</a:t>
            </a:r>
            <a:r>
              <a:rPr lang="en-US" altLang="ko-KR" dirty="0">
                <a:effectLst/>
              </a:rPr>
              <a:t>, zoom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[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altLang="ko-KR" dirty="0">
                <a:effectLst/>
              </a:rPr>
              <a:t>,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altLang="ko-KR" dirty="0">
                <a:effectLst/>
              </a:rPr>
              <a:t>,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en-US" altLang="ko-KR" dirty="0">
                <a:effectLst/>
              </a:rPr>
              <a:t>]){</a:t>
            </a:r>
          </a:p>
          <a:p>
            <a:pPr latinLnBrk="0"/>
            <a:r>
              <a:rPr lang="en-US" altLang="ko-KR" dirty="0" err="1">
                <a:effectLst/>
              </a:rPr>
              <a:t>representive_images</a:t>
            </a:r>
            <a:r>
              <a:rPr lang="en-US" altLang="ko-KR" dirty="0">
                <a:effectLst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Dictionary()</a:t>
            </a:r>
          </a:p>
          <a:p>
            <a:pPr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altLang="ko-KR" dirty="0">
                <a:effectLst/>
              </a:rPr>
              <a:t> z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altLang="ko-KR" dirty="0">
                <a:effectLst/>
              </a:rPr>
              <a:t> zoom {</a:t>
            </a:r>
          </a:p>
          <a:p>
            <a:pPr latinLnBrk="0"/>
            <a:r>
              <a:rPr lang="en-US" altLang="ko-KR" dirty="0">
                <a:effectLst/>
              </a:rPr>
              <a:t>z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z</a:t>
            </a:r>
            <a:r>
              <a:rPr lang="ko-KR" altLang="en-US" dirty="0">
                <a:effectLst/>
              </a:rPr>
              <a:t>배율</a:t>
            </a:r>
            <a:r>
              <a:rPr lang="en-US" altLang="ko-KR" dirty="0">
                <a:effectLst/>
              </a:rPr>
              <a:t>_</a:t>
            </a:r>
            <a:r>
              <a:rPr lang="ko-KR" altLang="en-US" dirty="0">
                <a:effectLst/>
              </a:rPr>
              <a:t>이미지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filtered_images</a:t>
            </a:r>
            <a:r>
              <a:rPr lang="en-US" altLang="ko-KR" dirty="0">
                <a:effectLst/>
              </a:rPr>
              <a:t>)</a:t>
            </a:r>
          </a:p>
          <a:p>
            <a:pPr latinLnBrk="0"/>
            <a:r>
              <a:rPr lang="en-US" altLang="ko-KR" dirty="0" err="1">
                <a:effectLst/>
              </a:rPr>
              <a:t>sorted_z</a:t>
            </a:r>
            <a:r>
              <a:rPr lang="en-US" altLang="ko-KR" dirty="0">
                <a:effectLst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sort_by_confidence</a:t>
            </a:r>
            <a:r>
              <a:rPr lang="en-US" altLang="ko-KR" dirty="0">
                <a:effectLst/>
              </a:rPr>
              <a:t>(z)</a:t>
            </a:r>
          </a:p>
          <a:p>
            <a:pPr latinLnBrk="0"/>
            <a:r>
              <a:rPr lang="en-US" altLang="ko-KR" dirty="0" err="1">
                <a:effectLst/>
              </a:rPr>
              <a:t>representive_images</a:t>
            </a:r>
            <a:r>
              <a:rPr lang="en-US" altLang="ko-KR" dirty="0">
                <a:effectLst/>
              </a:rPr>
              <a:t>[z]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rule_based_similarity_filtering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sorted_z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top_k</a:t>
            </a:r>
            <a:r>
              <a:rPr lang="en-US" altLang="ko-KR" dirty="0">
                <a:effectLst/>
              </a:rPr>
              <a:t>)</a:t>
            </a:r>
          </a:p>
          <a:p>
            <a:pPr latinLnBrk="0"/>
            <a:r>
              <a:rPr lang="en-US" altLang="ko-KR" dirty="0">
                <a:effectLst/>
              </a:rPr>
              <a:t>}</a:t>
            </a:r>
          </a:p>
          <a:p>
            <a:pPr latinLnBrk="0"/>
            <a:r>
              <a:rPr lang="en-US" altLang="ko-KR" dirty="0">
                <a:effectLst/>
              </a:rPr>
              <a:t>}</a:t>
            </a:r>
          </a:p>
          <a:p>
            <a:pPr latinLnBrk="0"/>
            <a:r>
              <a:rPr lang="en-US" altLang="ko-KR" dirty="0" err="1">
                <a:effectLst/>
              </a:rPr>
              <a:t>representive_images</a:t>
            </a:r>
            <a:r>
              <a:rPr lang="en-US" altLang="ko-KR" dirty="0">
                <a:effectLst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RepresentiveModel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filtered_images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top_k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=10</a:t>
            </a:r>
            <a:r>
              <a:rPr lang="en-US" altLang="ko-KR" dirty="0">
                <a:effectLst/>
              </a:rPr>
              <a:t>)</a:t>
            </a:r>
          </a:p>
          <a:p>
            <a:pPr latinLnBrk="0"/>
            <a:r>
              <a:rPr lang="en-US" altLang="ko-KR" dirty="0" err="1">
                <a:effectLst/>
              </a:rPr>
              <a:t>representive_images</a:t>
            </a:r>
            <a:r>
              <a:rPr lang="en-US" altLang="ko-KR" dirty="0">
                <a:effectLst/>
              </a:rPr>
              <a:t>, masks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DeepSegModel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representive_images</a:t>
            </a:r>
            <a:r>
              <a:rPr lang="en-US" altLang="ko-KR" dirty="0">
                <a:effectLst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76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1" hangingPunct="1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classifier training module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이번주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이솔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학생 휴가로 인해서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다음주 월요일에 내가 개발 계획 전달 예정임</a:t>
            </a:r>
            <a:endParaRPr lang="en-US" altLang="ko-K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endParaRPr lang="en-US" altLang="ko-K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착수 정도로 전달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드리면됨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585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1" hangingPunct="1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classifier training module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이번주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이솔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학생 휴가로 인해서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다음주 월요일에 내가 개발 계획 전달 예정임</a:t>
            </a:r>
            <a:endParaRPr lang="en-US" altLang="ko-K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endParaRPr lang="en-US" altLang="ko-K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착수 정도로 전달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드리면됨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346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1" hangingPunct="1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classifier training module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이번주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이솔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학생 휴가로 인해서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다음주 월요일에 내가 개발 계획 전달 예정임</a:t>
            </a:r>
            <a:endParaRPr lang="en-US" altLang="ko-K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endParaRPr lang="en-US" altLang="ko-K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착수 정도로 전달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드리면됨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328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1" hangingPunct="1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classifier training module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이번주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이솔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학생 휴가로 인해서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다음주 월요일에 내가 개발 계획 전달 예정임</a:t>
            </a:r>
            <a:endParaRPr lang="en-US" altLang="ko-K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endParaRPr lang="en-US" altLang="ko-K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착수 정도로 전달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드리면됨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370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18" Type="http://schemas.openxmlformats.org/officeDocument/2006/relationships/image" Target="../media/image38.png"/><Relationship Id="rId26" Type="http://schemas.openxmlformats.org/officeDocument/2006/relationships/image" Target="../media/image45.jpeg"/><Relationship Id="rId3" Type="http://schemas.openxmlformats.org/officeDocument/2006/relationships/image" Target="../media/image25.png"/><Relationship Id="rId21" Type="http://schemas.openxmlformats.org/officeDocument/2006/relationships/image" Target="../media/image40.pn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17" Type="http://schemas.microsoft.com/office/2007/relationships/hdphoto" Target="../media/hdphoto2.wdp"/><Relationship Id="rId25" Type="http://schemas.openxmlformats.org/officeDocument/2006/relationships/image" Target="../media/image44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7.png"/><Relationship Id="rId20" Type="http://schemas.openxmlformats.org/officeDocument/2006/relationships/image" Target="../media/image39.gif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2.png"/><Relationship Id="rId24" Type="http://schemas.openxmlformats.org/officeDocument/2006/relationships/image" Target="../media/image43.jpeg"/><Relationship Id="rId5" Type="http://schemas.openxmlformats.org/officeDocument/2006/relationships/image" Target="../media/image27.png"/><Relationship Id="rId15" Type="http://schemas.openxmlformats.org/officeDocument/2006/relationships/image" Target="../media/image36.jpeg"/><Relationship Id="rId23" Type="http://schemas.openxmlformats.org/officeDocument/2006/relationships/image" Target="../media/image42.jpeg"/><Relationship Id="rId28" Type="http://schemas.openxmlformats.org/officeDocument/2006/relationships/image" Target="../media/image47.png"/><Relationship Id="rId10" Type="http://schemas.openxmlformats.org/officeDocument/2006/relationships/image" Target="../media/image31.png"/><Relationship Id="rId19" Type="http://schemas.microsoft.com/office/2007/relationships/hdphoto" Target="../media/hdphoto3.wdp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5.jpeg"/><Relationship Id="rId22" Type="http://schemas.openxmlformats.org/officeDocument/2006/relationships/image" Target="../media/image41.jpeg"/><Relationship Id="rId27" Type="http://schemas.openxmlformats.org/officeDocument/2006/relationships/image" Target="../media/image46.jpeg"/><Relationship Id="rId30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"/>
          <p:cNvCxnSpPr/>
          <p:nvPr/>
        </p:nvCxnSpPr>
        <p:spPr>
          <a:xfrm>
            <a:off x="1679171" y="3773979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" name="Google Shape;89;p1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기반의 차세대 의료진단시스템 구축 연구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202208</a:t>
            </a:r>
            <a:r>
              <a:rPr lang="en-US" altLang="ko-KR" sz="1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dirty="0"/>
          </a:p>
        </p:txBody>
      </p:sp>
      <p:sp>
        <p:nvSpPr>
          <p:cNvPr id="91" name="Google Shape;91;p1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정기 회의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2차년도 (2022.03-2023.02)</a:t>
            </a: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606298" y="3671215"/>
            <a:ext cx="7704856" cy="87774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System overview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" name="Google Shape;133;p6"/>
          <p:cNvCxnSpPr/>
          <p:nvPr/>
        </p:nvCxnSpPr>
        <p:spPr>
          <a:xfrm>
            <a:off x="274320" y="523703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p6"/>
          <p:cNvSpPr/>
          <p:nvPr/>
        </p:nvSpPr>
        <p:spPr>
          <a:xfrm rot="10800000">
            <a:off x="4221313" y="1328398"/>
            <a:ext cx="651337" cy="483848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6F9FC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7433" y="1073820"/>
            <a:ext cx="3014720" cy="26193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 rot="10800000">
            <a:off x="4202674" y="2199336"/>
            <a:ext cx="651337" cy="483848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6F9FC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 rot="10800000">
            <a:off x="4221314" y="3152222"/>
            <a:ext cx="651337" cy="483848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6F9FC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6"/>
          <p:cNvPicPr preferRelativeResize="0"/>
          <p:nvPr/>
        </p:nvPicPr>
        <p:blipFill rotWithShape="1">
          <a:blip r:embed="rId5">
            <a:alphaModFix/>
          </a:blip>
          <a:srcRect l="32603"/>
          <a:stretch/>
        </p:blipFill>
        <p:spPr>
          <a:xfrm>
            <a:off x="5322828" y="1161987"/>
            <a:ext cx="2549375" cy="253122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/>
          <p:nvPr/>
        </p:nvSpPr>
        <p:spPr>
          <a:xfrm>
            <a:off x="1872968" y="710900"/>
            <a:ext cx="1263650" cy="333375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system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5581179" y="683494"/>
            <a:ext cx="2769293" cy="333375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Sample selection &amp; update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09562" y="4545513"/>
            <a:ext cx="3618525" cy="229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7">
            <a:alphaModFix/>
          </a:blip>
          <a:srcRect l="42743" r="28300"/>
          <a:stretch/>
        </p:blipFill>
        <p:spPr>
          <a:xfrm>
            <a:off x="1993665" y="4266838"/>
            <a:ext cx="1115897" cy="288073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/>
          <p:nvPr/>
        </p:nvSpPr>
        <p:spPr>
          <a:xfrm>
            <a:off x="3112283" y="3961547"/>
            <a:ext cx="2769293" cy="333375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Sustainable system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파트 현황 요약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649901"/>
              </p:ext>
            </p:extLst>
          </p:nvPr>
        </p:nvGraphicFramePr>
        <p:xfrm>
          <a:off x="372641" y="803054"/>
          <a:ext cx="8493957" cy="4978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601">
                  <a:extLst>
                    <a:ext uri="{9D8B030D-6E8A-4147-A177-3AD203B41FA5}">
                      <a16:colId xmlns:a16="http://schemas.microsoft.com/office/drawing/2014/main" val="1221087168"/>
                    </a:ext>
                  </a:extLst>
                </a:gridCol>
                <a:gridCol w="552462">
                  <a:extLst>
                    <a:ext uri="{9D8B030D-6E8A-4147-A177-3AD203B41FA5}">
                      <a16:colId xmlns:a16="http://schemas.microsoft.com/office/drawing/2014/main" val="3635539071"/>
                    </a:ext>
                  </a:extLst>
                </a:gridCol>
                <a:gridCol w="1938411">
                  <a:extLst>
                    <a:ext uri="{9D8B030D-6E8A-4147-A177-3AD203B41FA5}">
                      <a16:colId xmlns:a16="http://schemas.microsoft.com/office/drawing/2014/main" val="2258218219"/>
                    </a:ext>
                  </a:extLst>
                </a:gridCol>
                <a:gridCol w="1511173">
                  <a:extLst>
                    <a:ext uri="{9D8B030D-6E8A-4147-A177-3AD203B41FA5}">
                      <a16:colId xmlns:a16="http://schemas.microsoft.com/office/drawing/2014/main" val="685538144"/>
                    </a:ext>
                  </a:extLst>
                </a:gridCol>
                <a:gridCol w="3534310">
                  <a:extLst>
                    <a:ext uri="{9D8B030D-6E8A-4147-A177-3AD203B41FA5}">
                      <a16:colId xmlns:a16="http://schemas.microsoft.com/office/drawing/2014/main" val="1888373241"/>
                    </a:ext>
                  </a:extLst>
                </a:gridCol>
              </a:tblGrid>
              <a:tr h="495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904328"/>
                  </a:ext>
                </a:extLst>
              </a:tr>
              <a:tr h="8255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시스템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System design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전체 시스템 개발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설계 및 개발 방안 정리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문서화 진행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Training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모듈 통합을 위한 일부 재설계</a:t>
                      </a:r>
                      <a:endParaRPr lang="en-US" altLang="ko-KR" sz="12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377752"/>
                  </a:ext>
                </a:extLst>
              </a:tr>
              <a:tr h="4953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Recommendation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patch- WSI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추천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설계 및 실험 중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데이터 재 </a:t>
                      </a:r>
                      <a:r>
                        <a:rPr lang="ko-KR" altLang="en-US" sz="1200" baseline="0" dirty="0" err="1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셋업</a:t>
                      </a:r>
                      <a:r>
                        <a:rPr lang="ko-KR" altLang="en-US" sz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주요 알고리즘 실험 진행중</a:t>
                      </a:r>
                      <a:endParaRPr lang="en-US" altLang="ko-KR" sz="1200" baseline="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896532"/>
                  </a:ext>
                </a:extLst>
              </a:tr>
              <a:tr h="49533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generator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진행중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 Function 1. DB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연결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업데이트 주기 별 데이터 저장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좌표 기반 이미지 생성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640905"/>
                  </a:ext>
                </a:extLst>
              </a:tr>
              <a:tr h="4953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Training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classifier training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완료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Work 1.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lossdiff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데이터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vast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로 이동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1.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분산 폴더에서 학습 데이터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load(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학습 범위 설정 기능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3. patch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학습 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870817"/>
                  </a:ext>
                </a:extLst>
              </a:tr>
              <a:tr h="49533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WSI classifier train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WSI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진행 중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1.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분산 폴더에서 학습 데이터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load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load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3. feature cube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학습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54146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2641" y="5803285"/>
            <a:ext cx="8175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Recommendation </a:t>
            </a:r>
            <a:r>
              <a:rPr lang="ko-KR" altLang="en-US" sz="1400" dirty="0">
                <a:latin typeface="+mj-ea"/>
                <a:ea typeface="+mj-ea"/>
              </a:rPr>
              <a:t>파트를 제외하고 전체 모듈의 기초 개발은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차 완료됨 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추후 통합 예정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Recommendation </a:t>
            </a:r>
            <a:r>
              <a:rPr lang="ko-KR" altLang="en-US" sz="1400" dirty="0">
                <a:latin typeface="+mj-ea"/>
                <a:ea typeface="+mj-ea"/>
              </a:rPr>
              <a:t>파트 개발 이후 시스템으로 전환할 예정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*UI </a:t>
            </a:r>
            <a:r>
              <a:rPr lang="ko-KR" altLang="en-US" sz="1400" dirty="0">
                <a:latin typeface="+mj-ea"/>
                <a:ea typeface="+mj-ea"/>
              </a:rPr>
              <a:t>구조에 대한 협의 및 논의 필요 </a:t>
            </a:r>
          </a:p>
        </p:txBody>
      </p:sp>
    </p:spTree>
    <p:extLst>
      <p:ext uri="{BB962C8B-B14F-4D97-AF65-F5344CB8AC3E}">
        <p14:creationId xmlns:p14="http://schemas.microsoft.com/office/powerpoint/2010/main" val="4077868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실무자 미팅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(8/25)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6206" y="494785"/>
            <a:ext cx="6421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/>
              <a:t>개발 가능성 확인</a:t>
            </a:r>
            <a:endParaRPr lang="en-US" altLang="ko-KR" sz="16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UI </a:t>
            </a:r>
            <a:r>
              <a:rPr lang="ko-KR" altLang="en-US" sz="1600" dirty="0" smtClean="0"/>
              <a:t>관련 필요한 기능에 대한 타당성 논의</a:t>
            </a:r>
            <a:endParaRPr lang="en-US" altLang="ko-KR" sz="16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추가 필요 사항 논의 </a:t>
            </a:r>
            <a:r>
              <a:rPr lang="en-US" altLang="ko-KR" sz="1600" dirty="0" smtClean="0"/>
              <a:t>=&gt; </a:t>
            </a:r>
            <a:r>
              <a:rPr lang="ko-KR" altLang="en-US" sz="1600" dirty="0" smtClean="0"/>
              <a:t>학습 주기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추천 슬라이드 수 등 </a:t>
            </a:r>
            <a:endParaRPr lang="en-US" altLang="ko-KR" sz="16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246206" y="1777481"/>
            <a:ext cx="64212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2. </a:t>
            </a:r>
            <a:r>
              <a:rPr lang="en-US" altLang="ko-KR" sz="1600" b="1" dirty="0" smtClean="0"/>
              <a:t>AL </a:t>
            </a:r>
            <a:r>
              <a:rPr lang="ko-KR" altLang="en-US" sz="1600" b="1" dirty="0" smtClean="0"/>
              <a:t>학습 주기 및 추천 슬라이드 수 논의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위장 </a:t>
            </a:r>
            <a:r>
              <a:rPr lang="en-US" altLang="ko-KR" sz="1600" dirty="0" smtClean="0"/>
              <a:t>=&gt; M: 14</a:t>
            </a:r>
            <a:r>
              <a:rPr lang="ko-KR" altLang="en-US" sz="1600" dirty="0" smtClean="0"/>
              <a:t>건</a:t>
            </a:r>
            <a:r>
              <a:rPr lang="en-US" altLang="ko-KR" sz="1600" dirty="0" smtClean="0"/>
              <a:t>, D: 9</a:t>
            </a:r>
            <a:r>
              <a:rPr lang="ko-KR" altLang="en-US" sz="1600" dirty="0" smtClean="0"/>
              <a:t>건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N: 85</a:t>
            </a:r>
            <a:r>
              <a:rPr lang="ko-KR" altLang="en-US" sz="1600" dirty="0" smtClean="0"/>
              <a:t>건 </a:t>
            </a:r>
            <a:r>
              <a:rPr lang="en-US" altLang="ko-KR" sz="1600" dirty="0" smtClean="0"/>
              <a:t>=&gt; D</a:t>
            </a:r>
            <a:r>
              <a:rPr lang="ko-KR" altLang="en-US" sz="1600" dirty="0" smtClean="0"/>
              <a:t>를 기준으로 진행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대장 </a:t>
            </a:r>
            <a:r>
              <a:rPr lang="en-US" altLang="ko-KR" sz="1600" dirty="0" smtClean="0"/>
              <a:t>=&gt; M: 13</a:t>
            </a:r>
            <a:r>
              <a:rPr lang="ko-KR" altLang="en-US" sz="1600" dirty="0" smtClean="0"/>
              <a:t>건</a:t>
            </a:r>
            <a:r>
              <a:rPr lang="en-US" altLang="ko-KR" sz="1600" dirty="0" smtClean="0"/>
              <a:t> D: 504</a:t>
            </a:r>
            <a:r>
              <a:rPr lang="ko-KR" altLang="en-US" sz="1600" dirty="0" smtClean="0"/>
              <a:t>건</a:t>
            </a:r>
            <a:r>
              <a:rPr lang="en-US" altLang="ko-KR" sz="1600" dirty="0" smtClean="0"/>
              <a:t>, N : 140</a:t>
            </a:r>
            <a:r>
              <a:rPr lang="ko-KR" altLang="en-US" sz="1600" dirty="0" smtClean="0"/>
              <a:t>건 </a:t>
            </a:r>
            <a:r>
              <a:rPr lang="en-US" altLang="ko-KR" sz="1600" dirty="0" smtClean="0"/>
              <a:t>=&gt; M</a:t>
            </a:r>
            <a:r>
              <a:rPr lang="ko-KR" altLang="en-US" sz="1600" dirty="0" smtClean="0"/>
              <a:t>을 기준으로 진행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36203"/>
          <a:stretch/>
        </p:blipFill>
        <p:spPr>
          <a:xfrm>
            <a:off x="119353" y="2743937"/>
            <a:ext cx="8913552" cy="2747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246206" y="5570396"/>
            <a:ext cx="87183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 smtClean="0"/>
              <a:t>전문가 </a:t>
            </a:r>
            <a:r>
              <a:rPr lang="ko-KR" altLang="en-US" sz="1600" b="1" u="sng" dirty="0" err="1" smtClean="0"/>
              <a:t>레이블링</a:t>
            </a:r>
            <a:r>
              <a:rPr lang="ko-KR" altLang="en-US" sz="1600" b="1" u="sng" dirty="0" smtClean="0"/>
              <a:t> 수 </a:t>
            </a:r>
            <a:r>
              <a:rPr lang="en-US" altLang="ko-KR" sz="1600" b="1" u="sng" dirty="0" smtClean="0"/>
              <a:t>: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하루에 가능한 </a:t>
            </a:r>
            <a:r>
              <a:rPr lang="ko-KR" altLang="en-US" sz="1600" dirty="0" err="1" smtClean="0"/>
              <a:t>레이블링</a:t>
            </a:r>
            <a:r>
              <a:rPr lang="ko-KR" altLang="en-US" sz="1600" dirty="0" smtClean="0"/>
              <a:t> 슬라이드 개수 논의 필요함 </a:t>
            </a:r>
            <a:endParaRPr lang="en-US" altLang="ko-KR" sz="16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 smtClean="0"/>
              <a:t>학습 사이클</a:t>
            </a:r>
            <a:r>
              <a:rPr lang="en-US" altLang="ko-KR" sz="1600" b="1" u="sng" dirty="0" smtClean="0"/>
              <a:t>: </a:t>
            </a:r>
            <a:r>
              <a:rPr lang="ko-KR" altLang="en-US" sz="1600" dirty="0" err="1" smtClean="0"/>
              <a:t>클래스별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100</a:t>
            </a:r>
            <a:r>
              <a:rPr lang="ko-KR" altLang="en-US" sz="1600" dirty="0" smtClean="0"/>
              <a:t>건 정도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총 </a:t>
            </a:r>
            <a:r>
              <a:rPr lang="en-US" altLang="ko-KR" sz="1600" dirty="0" smtClean="0"/>
              <a:t>300</a:t>
            </a:r>
            <a:r>
              <a:rPr lang="ko-KR" altLang="en-US" sz="1600" dirty="0" smtClean="0"/>
              <a:t>건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가 효과적일 것으로 예상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기존과 다르게 모든 패치가 학습에 투입되지 않음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추천 슬라이드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패치에 한정</a:t>
            </a:r>
            <a:r>
              <a:rPr lang="en-US" altLang="ko-KR" sz="1600" dirty="0" smtClean="0"/>
              <a:t>),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기존보다 슬라이드 개수를 여유로운 설정 필요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103230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파트 테스트 데이터 변환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2641" y="640935"/>
            <a:ext cx="6421266" cy="83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/>
              <a:t>테스트 데이터 변환</a:t>
            </a:r>
            <a:endParaRPr lang="en-US" altLang="ko-KR" sz="16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Annotation only </a:t>
            </a:r>
            <a:r>
              <a:rPr lang="ko-KR" altLang="en-US" sz="1600" dirty="0" smtClean="0"/>
              <a:t>데이터의  경계선 학습 이슈의 우려 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7674123" y="29996"/>
            <a:ext cx="1469877" cy="281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내부회의용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00898" y="3230468"/>
            <a:ext cx="64212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2. </a:t>
            </a:r>
            <a:r>
              <a:rPr lang="ko-KR" altLang="en-US" sz="1600" b="1" dirty="0" smtClean="0"/>
              <a:t>학습 데이터 </a:t>
            </a:r>
            <a:r>
              <a:rPr lang="en-US" altLang="ko-KR" sz="1600" b="1" dirty="0" smtClean="0"/>
              <a:t>stream </a:t>
            </a:r>
            <a:r>
              <a:rPr lang="ko-KR" altLang="en-US" sz="1600" b="1" dirty="0" smtClean="0"/>
              <a:t>변환</a:t>
            </a:r>
            <a:endParaRPr lang="en-US" altLang="ko-KR" sz="16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슬라이드 기준으로 변환 </a:t>
            </a:r>
            <a:endParaRPr lang="en-US" altLang="ko-KR" sz="1600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Region-based</a:t>
            </a:r>
            <a:r>
              <a:rPr lang="ko-KR" altLang="en-US" sz="1600" dirty="0" smtClean="0"/>
              <a:t>의 적용</a:t>
            </a:r>
            <a:endParaRPr lang="en-US" altLang="ko-KR" sz="1600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실제 현업 업데이트 시나리오와 유사한 환경</a:t>
            </a:r>
            <a:endParaRPr lang="en-US" altLang="ko-KR" sz="1600" dirty="0" smtClean="0"/>
          </a:p>
        </p:txBody>
      </p:sp>
      <p:graphicFrame>
        <p:nvGraphicFramePr>
          <p:cNvPr id="26" name="차트 25"/>
          <p:cNvGraphicFramePr>
            <a:graphicFrameLocks/>
          </p:cNvGraphicFramePr>
          <p:nvPr>
            <p:extLst/>
          </p:nvPr>
        </p:nvGraphicFramePr>
        <p:xfrm>
          <a:off x="4699061" y="1287266"/>
          <a:ext cx="4189692" cy="2239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59" y="1664726"/>
            <a:ext cx="1137532" cy="1137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158" y="1664726"/>
            <a:ext cx="1137532" cy="1137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오른쪽 화살표 28"/>
          <p:cNvSpPr/>
          <p:nvPr/>
        </p:nvSpPr>
        <p:spPr>
          <a:xfrm>
            <a:off x="2925281" y="1848792"/>
            <a:ext cx="412387" cy="2545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 flipV="1">
            <a:off x="1120370" y="2410212"/>
            <a:ext cx="668728" cy="35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-40143" y="2283679"/>
            <a:ext cx="14383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절단면을 </a:t>
            </a:r>
            <a:r>
              <a:rPr lang="en-US" altLang="ko-KR" sz="1400" dirty="0" smtClean="0"/>
              <a:t>cheating</a:t>
            </a:r>
            <a:r>
              <a:rPr lang="ko-KR" altLang="en-US" sz="1400" dirty="0" smtClean="0"/>
              <a:t>할 가능성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908149" y="4891344"/>
            <a:ext cx="323798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무작위 </a:t>
            </a:r>
            <a:r>
              <a:rPr lang="en-US" altLang="ko-KR" dirty="0" smtClean="0"/>
              <a:t>WSI</a:t>
            </a:r>
            <a:r>
              <a:rPr lang="ko-KR" altLang="en-US" dirty="0" smtClean="0"/>
              <a:t>의 무작위 </a:t>
            </a:r>
            <a:r>
              <a:rPr lang="en-US" altLang="ko-KR" dirty="0" smtClean="0"/>
              <a:t>patch </a:t>
            </a:r>
            <a:r>
              <a:rPr lang="ko-KR" altLang="en-US" dirty="0" smtClean="0"/>
              <a:t>데이터 </a:t>
            </a:r>
            <a:r>
              <a:rPr lang="en-US" altLang="ko-KR" dirty="0" smtClean="0"/>
              <a:t>pool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인공적 절단면 존재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436138" y="4890471"/>
            <a:ext cx="323798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변경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WSI </a:t>
            </a:r>
            <a:r>
              <a:rPr lang="ko-KR" altLang="en-US" dirty="0" smtClean="0"/>
              <a:t>단위 데이터 </a:t>
            </a:r>
            <a:r>
              <a:rPr lang="en-US" altLang="ko-KR" dirty="0" smtClean="0"/>
              <a:t>pool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인공적 절단면 제거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35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5701504" y="5556172"/>
            <a:ext cx="974959" cy="97495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31314" y="527004"/>
            <a:ext cx="70726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실험 세팅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모듈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9226" y="955175"/>
            <a:ext cx="77142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전체 슬라이드</a:t>
            </a:r>
            <a:r>
              <a:rPr lang="en-US" altLang="ko-KR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600 </a:t>
            </a:r>
            <a:r>
              <a:rPr lang="en-US" altLang="ko-K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(200 D, 200 M, 200 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#slides per generation: </a:t>
            </a:r>
            <a:r>
              <a:rPr lang="en-US" altLang="ko-KR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US" altLang="ko-K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 D, 20 M, 20 N</a:t>
            </a:r>
            <a:r>
              <a:rPr lang="en-US" altLang="ko-KR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: 34,351, test :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27,567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오라클이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장 만을 </a:t>
            </a:r>
            <a:r>
              <a:rPr lang="ko-KR" alt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레이블링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가능하다고 가정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6250" t="3240" r="10157" b="1"/>
          <a:stretch/>
        </p:blipFill>
        <p:spPr>
          <a:xfrm>
            <a:off x="1368189" y="4540778"/>
            <a:ext cx="509588" cy="14838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85351" y="4383458"/>
            <a:ext cx="829128" cy="17984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14479" y="4383458"/>
            <a:ext cx="829128" cy="17984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2684" y="576957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20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126390" y="4310145"/>
            <a:ext cx="2726293" cy="187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1051" y="3103641"/>
            <a:ext cx="927100" cy="609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81558" y="3103641"/>
            <a:ext cx="927100" cy="609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G2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62065" y="3103641"/>
            <a:ext cx="927100" cy="609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G2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837303" y="3103641"/>
            <a:ext cx="927100" cy="609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36333" y="3180757"/>
            <a:ext cx="138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cxnSp>
        <p:nvCxnSpPr>
          <p:cNvPr id="18" name="직선 연결선 17"/>
          <p:cNvCxnSpPr>
            <a:stCxn id="14" idx="2"/>
          </p:cNvCxnSpPr>
          <p:nvPr/>
        </p:nvCxnSpPr>
        <p:spPr>
          <a:xfrm flipH="1">
            <a:off x="1126389" y="3713241"/>
            <a:ext cx="1318719" cy="5969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4" idx="2"/>
          </p:cNvCxnSpPr>
          <p:nvPr/>
        </p:nvCxnSpPr>
        <p:spPr>
          <a:xfrm>
            <a:off x="2445108" y="3713241"/>
            <a:ext cx="1422511" cy="5969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3" idx="3"/>
            <a:endCxn id="14" idx="1"/>
          </p:cNvCxnSpPr>
          <p:nvPr/>
        </p:nvCxnSpPr>
        <p:spPr>
          <a:xfrm>
            <a:off x="1628151" y="3408441"/>
            <a:ext cx="353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4" idx="3"/>
            <a:endCxn id="15" idx="1"/>
          </p:cNvCxnSpPr>
          <p:nvPr/>
        </p:nvCxnSpPr>
        <p:spPr>
          <a:xfrm>
            <a:off x="2908658" y="3408441"/>
            <a:ext cx="353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198991" y="3408441"/>
            <a:ext cx="181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656191" y="3421141"/>
            <a:ext cx="181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2377" y="2792432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Data pool</a:t>
            </a:r>
            <a:endParaRPr lang="ko-KR" altLang="en-US" sz="14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1357870" y="4458912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1253965" y="6068109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488045" y="4458912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616633" y="4458912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737283" y="4458912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852094" y="4458912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253965" y="4452562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253965" y="456246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1253965" y="467041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253965" y="4778915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1253965" y="488631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1253965" y="499426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1253965" y="5102765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1253965" y="521016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1253965" y="531811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1253965" y="5426615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1260315" y="554671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60315" y="565466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1260315" y="5763165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1260315" y="585786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1260315" y="5966365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241152" y="4460155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>
            <a:off x="2137247" y="6069352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371327" y="4460155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499915" y="4460155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620565" y="4460155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735376" y="4460155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2137247" y="4453805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2137247" y="456370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>
            <a:off x="2137247" y="467165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>
            <a:off x="2137247" y="4780158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>
            <a:off x="2137247" y="488755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2137247" y="499550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2137247" y="5104008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H="1">
            <a:off x="2137247" y="521140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2137247" y="531935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2137247" y="5427858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2143597" y="554795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2143597" y="565590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2143597" y="5764408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2143597" y="585910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2143597" y="5967608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3070280" y="4463158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>
            <a:off x="2966375" y="6072355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200455" y="4463158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329043" y="4463158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3449693" y="4463158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3564504" y="4463158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>
            <a:off x="2966375" y="4456808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H="1">
            <a:off x="2966375" y="456670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H="1">
            <a:off x="2966375" y="467465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H="1">
            <a:off x="2966375" y="4783161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H="1">
            <a:off x="2966375" y="489055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H="1">
            <a:off x="2966375" y="499850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H="1">
            <a:off x="2966375" y="5107011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H="1">
            <a:off x="2966375" y="521440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flipH="1">
            <a:off x="2966375" y="532235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2966375" y="5430861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H="1">
            <a:off x="2972725" y="555095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H="1">
            <a:off x="2972725" y="565890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H="1">
            <a:off x="2972725" y="5767411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H="1">
            <a:off x="2972725" y="586210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H="1">
            <a:off x="2972725" y="5970611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135145" y="6149026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Tiled WSI</a:t>
            </a:r>
            <a:endParaRPr lang="ko-KR" altLang="en-US" sz="1400" dirty="0"/>
          </a:p>
        </p:txBody>
      </p:sp>
      <p:pic>
        <p:nvPicPr>
          <p:cNvPr id="89" name="Picture 4" descr="Doctor free icons designed by Icon Pond | Free icons, Vector icon design,  Icon desig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r="21269"/>
          <a:stretch/>
        </p:blipFill>
        <p:spPr bwMode="auto">
          <a:xfrm>
            <a:off x="6398022" y="4878104"/>
            <a:ext cx="770846" cy="76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순서도: 판단 89"/>
          <p:cNvSpPr/>
          <p:nvPr/>
        </p:nvSpPr>
        <p:spPr>
          <a:xfrm>
            <a:off x="4168539" y="4721594"/>
            <a:ext cx="1914426" cy="1066971"/>
          </a:xfrm>
          <a:prstGeom prst="flowChartDecisio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Selection method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91" name="직선 화살표 연결선 90"/>
          <p:cNvCxnSpPr>
            <a:stCxn id="12" idx="3"/>
            <a:endCxn id="90" idx="1"/>
          </p:cNvCxnSpPr>
          <p:nvPr/>
        </p:nvCxnSpPr>
        <p:spPr>
          <a:xfrm>
            <a:off x="3852683" y="5246040"/>
            <a:ext cx="315856" cy="9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90" idx="3"/>
            <a:endCxn id="89" idx="1"/>
          </p:cNvCxnSpPr>
          <p:nvPr/>
        </p:nvCxnSpPr>
        <p:spPr>
          <a:xfrm>
            <a:off x="6082965" y="5255080"/>
            <a:ext cx="315057" cy="49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/>
          <p:cNvSpPr/>
          <p:nvPr/>
        </p:nvSpPr>
        <p:spPr>
          <a:xfrm>
            <a:off x="6339346" y="3678961"/>
            <a:ext cx="879351" cy="8142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DNN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model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94" name="직선 화살표 연결선 93"/>
          <p:cNvCxnSpPr>
            <a:stCxn id="89" idx="0"/>
            <a:endCxn id="93" idx="4"/>
          </p:cNvCxnSpPr>
          <p:nvPr/>
        </p:nvCxnSpPr>
        <p:spPr>
          <a:xfrm flipH="1" flipV="1">
            <a:off x="6779022" y="4493254"/>
            <a:ext cx="4423" cy="3848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6"/>
          <a:srcRect l="64206" t="19548" r="14238" b="61792"/>
          <a:stretch/>
        </p:blipFill>
        <p:spPr>
          <a:xfrm>
            <a:off x="5844917" y="5794892"/>
            <a:ext cx="449441" cy="402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6"/>
          <a:srcRect l="63926" t="40204" r="14239" b="41407"/>
          <a:stretch/>
        </p:blipFill>
        <p:spPr>
          <a:xfrm>
            <a:off x="5939326" y="5871452"/>
            <a:ext cx="455277" cy="3969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6"/>
          <a:srcRect l="64206" t="19548" r="14238" b="61792"/>
          <a:stretch/>
        </p:blipFill>
        <p:spPr>
          <a:xfrm>
            <a:off x="6085030" y="5942461"/>
            <a:ext cx="449441" cy="4027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8" name="TextBox 97"/>
          <p:cNvSpPr txBox="1"/>
          <p:nvPr/>
        </p:nvSpPr>
        <p:spPr>
          <a:xfrm>
            <a:off x="5300853" y="6558916"/>
            <a:ext cx="1824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Selected </a:t>
            </a:r>
            <a:r>
              <a:rPr lang="en-US" altLang="ko-KR" sz="1200" dirty="0" smtClean="0"/>
              <a:t>patches</a:t>
            </a:r>
            <a:endParaRPr lang="ko-KR" altLang="en-US" sz="1200" dirty="0"/>
          </a:p>
        </p:txBody>
      </p:sp>
      <p:cxnSp>
        <p:nvCxnSpPr>
          <p:cNvPr id="99" name="직선 화살표 연결선 98"/>
          <p:cNvCxnSpPr/>
          <p:nvPr/>
        </p:nvCxnSpPr>
        <p:spPr>
          <a:xfrm flipH="1" flipV="1">
            <a:off x="6211138" y="5295851"/>
            <a:ext cx="1" cy="2640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639116" y="5571363"/>
            <a:ext cx="1824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Labeling by oracle</a:t>
            </a:r>
            <a:endParaRPr lang="ko-KR" alt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6394603" y="4531535"/>
            <a:ext cx="1824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Training model</a:t>
            </a:r>
            <a:endParaRPr lang="ko-KR" altLang="en-US" sz="1200" dirty="0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3058" y="2063009"/>
            <a:ext cx="1944313" cy="1615952"/>
          </a:xfrm>
          <a:prstGeom prst="rect">
            <a:avLst/>
          </a:prstGeom>
        </p:spPr>
      </p:pic>
      <p:cxnSp>
        <p:nvCxnSpPr>
          <p:cNvPr id="103" name="직선 연결선 102"/>
          <p:cNvCxnSpPr/>
          <p:nvPr/>
        </p:nvCxnSpPr>
        <p:spPr>
          <a:xfrm>
            <a:off x="7125844" y="3672241"/>
            <a:ext cx="460846" cy="125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H="1">
            <a:off x="8424429" y="3672241"/>
            <a:ext cx="612942" cy="17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6779782" y="1781779"/>
            <a:ext cx="1824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Analyzing trend</a:t>
            </a:r>
            <a:endParaRPr lang="ko-KR" altLang="en-US" sz="1200" dirty="0"/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7551611" y="3798211"/>
            <a:ext cx="927100" cy="5541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Test data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7" name="직선 화살표 연결선 106"/>
          <p:cNvCxnSpPr>
            <a:stCxn id="93" idx="6"/>
            <a:endCxn id="106" idx="1"/>
          </p:cNvCxnSpPr>
          <p:nvPr/>
        </p:nvCxnSpPr>
        <p:spPr>
          <a:xfrm flipV="1">
            <a:off x="7218697" y="4075302"/>
            <a:ext cx="332914" cy="108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93" idx="0"/>
            <a:endCxn id="102" idx="1"/>
          </p:cNvCxnSpPr>
          <p:nvPr/>
        </p:nvCxnSpPr>
        <p:spPr>
          <a:xfrm rot="5400000" flipH="1" flipV="1">
            <a:off x="6532052" y="3117955"/>
            <a:ext cx="807976" cy="31403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 실험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0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파트 테스트 데이터 변환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차트 5"/>
          <p:cNvGraphicFramePr>
            <a:graphicFrameLocks/>
          </p:cNvGraphicFramePr>
          <p:nvPr/>
        </p:nvGraphicFramePr>
        <p:xfrm>
          <a:off x="211392" y="581003"/>
          <a:ext cx="4189692" cy="2239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/>
          <p:cNvGraphicFramePr>
            <a:graphicFrameLocks/>
          </p:cNvGraphicFramePr>
          <p:nvPr/>
        </p:nvGraphicFramePr>
        <p:xfrm>
          <a:off x="4486542" y="581003"/>
          <a:ext cx="4486542" cy="2239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차트 7"/>
          <p:cNvGraphicFramePr>
            <a:graphicFrameLocks/>
          </p:cNvGraphicFramePr>
          <p:nvPr/>
        </p:nvGraphicFramePr>
        <p:xfrm>
          <a:off x="4486542" y="2866591"/>
          <a:ext cx="4154878" cy="2303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/>
        </p:nvGraphicFramePr>
        <p:xfrm>
          <a:off x="204866" y="2866591"/>
          <a:ext cx="4196218" cy="2210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204866" y="2820113"/>
            <a:ext cx="887975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401084" y="627481"/>
            <a:ext cx="0" cy="45423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차트 17"/>
          <p:cNvGraphicFramePr>
            <a:graphicFrameLocks/>
          </p:cNvGraphicFramePr>
          <p:nvPr/>
        </p:nvGraphicFramePr>
        <p:xfrm>
          <a:off x="320468" y="5076869"/>
          <a:ext cx="3678964" cy="1871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9" name="아래쪽 화살표 18"/>
          <p:cNvSpPr/>
          <p:nvPr/>
        </p:nvSpPr>
        <p:spPr>
          <a:xfrm>
            <a:off x="3828516" y="2621845"/>
            <a:ext cx="341832" cy="4027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8636193" y="2665241"/>
            <a:ext cx="341832" cy="4027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3885017" y="4921996"/>
            <a:ext cx="341832" cy="4027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93326" y="5169826"/>
            <a:ext cx="887975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85616" y="2773634"/>
            <a:ext cx="3537959" cy="1517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mtClean="0"/>
              <a:t>테스트 데이터 변환</a:t>
            </a:r>
            <a:endParaRPr lang="ko-KR" altLang="en-US" sz="1100" b="1"/>
          </a:p>
        </p:txBody>
      </p:sp>
      <p:sp>
        <p:nvSpPr>
          <p:cNvPr id="17" name="직사각형 16"/>
          <p:cNvSpPr/>
          <p:nvPr/>
        </p:nvSpPr>
        <p:spPr>
          <a:xfrm>
            <a:off x="4749658" y="2790695"/>
            <a:ext cx="3537959" cy="1517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mtClean="0"/>
              <a:t>테스트 데이터 변환</a:t>
            </a:r>
            <a:endParaRPr lang="ko-KR" altLang="en-US" sz="1100" b="1"/>
          </a:p>
        </p:txBody>
      </p:sp>
      <p:sp>
        <p:nvSpPr>
          <p:cNvPr id="23" name="직사각형 22"/>
          <p:cNvSpPr/>
          <p:nvPr/>
        </p:nvSpPr>
        <p:spPr>
          <a:xfrm>
            <a:off x="277304" y="5040591"/>
            <a:ext cx="3537959" cy="1517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 학습 데이터 스트림 변환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95844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31314" y="527004"/>
            <a:ext cx="70726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Region-based AL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 실험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384" y="977011"/>
            <a:ext cx="4492502" cy="1864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952" y="2955775"/>
            <a:ext cx="4160569" cy="1810140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06" y="1012343"/>
            <a:ext cx="3090940" cy="202404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4" name="꺾인 연결선 113"/>
          <p:cNvCxnSpPr>
            <a:stCxn id="113" idx="3"/>
          </p:cNvCxnSpPr>
          <p:nvPr/>
        </p:nvCxnSpPr>
        <p:spPr>
          <a:xfrm>
            <a:off x="3337146" y="2024367"/>
            <a:ext cx="572236" cy="14663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111" idx="1"/>
          </p:cNvCxnSpPr>
          <p:nvPr/>
        </p:nvCxnSpPr>
        <p:spPr>
          <a:xfrm rot="10800000" flipV="1">
            <a:off x="3985582" y="1909298"/>
            <a:ext cx="312803" cy="16873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161" y="4229695"/>
            <a:ext cx="3792825" cy="2628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아래쪽 화살표 4"/>
          <p:cNvSpPr/>
          <p:nvPr/>
        </p:nvSpPr>
        <p:spPr>
          <a:xfrm>
            <a:off x="7448449" y="3067655"/>
            <a:ext cx="487110" cy="846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128475" y="5081922"/>
            <a:ext cx="771421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Region-based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 주변 패치 이미지를 고려하는 방식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기존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과는 다르게 이웃 패치들을 고려하여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AL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진행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이때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방식을 통해 추가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GT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를 획득 가능함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현재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생성 모듈 개발 완료 및 적용 </a:t>
            </a:r>
            <a:r>
              <a:rPr lang="ko-KR" alt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실험중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76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14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9" name="Google Shape;239;p14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현미경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>
            <a:extLst>
              <a:ext uri="{FF2B5EF4-FFF2-40B4-BE49-F238E27FC236}">
                <a16:creationId xmlns:a16="http://schemas.microsoft.com/office/drawing/2014/main" id="{A1F20A0A-68FF-43BF-B51D-C2532359F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260" y="5315079"/>
            <a:ext cx="1273817" cy="82751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91B6B5D0-D154-42D5-A34B-44051C82C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176" y="4261881"/>
            <a:ext cx="1030690" cy="102763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63DA5A1A-22D6-400F-A00B-F9C854962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710" l="23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514290">
            <a:off x="4545738" y="4800536"/>
            <a:ext cx="574488" cy="61410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67A2C07-7EB5-4C21-B95B-0DFA440769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710" l="23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491726">
            <a:off x="5448553" y="5411764"/>
            <a:ext cx="616508" cy="659025"/>
          </a:xfrm>
          <a:prstGeom prst="rect">
            <a:avLst/>
          </a:prstGeom>
        </p:spPr>
      </p:pic>
      <p:cxnSp>
        <p:nvCxnSpPr>
          <p:cNvPr id="14" name="직선 연결선 13"/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전체 프로세스</a:t>
            </a:r>
          </a:p>
        </p:txBody>
      </p:sp>
      <p:pic>
        <p:nvPicPr>
          <p:cNvPr id="2052" name="Picture 4" descr="doctor vector icon Stock Vector | Adobe Stock">
            <a:extLst>
              <a:ext uri="{FF2B5EF4-FFF2-40B4-BE49-F238E27FC236}">
                <a16:creationId xmlns:a16="http://schemas.microsoft.com/office/drawing/2014/main" id="{EE039C7B-FC06-4E25-A074-1BDC32BC8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185" y="769165"/>
            <a:ext cx="1449630" cy="144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74817A-E015-4A7F-AB15-6E100083090F}"/>
              </a:ext>
            </a:extLst>
          </p:cNvPr>
          <p:cNvSpPr/>
          <p:nvPr/>
        </p:nvSpPr>
        <p:spPr>
          <a:xfrm>
            <a:off x="203608" y="3558310"/>
            <a:ext cx="1801361" cy="260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Computer Process</a:t>
            </a:r>
            <a:endParaRPr lang="ko-KR" altLang="en-US" sz="1200" b="1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2D0DE0E6-3EBE-4848-83C5-73E784181C90}"/>
              </a:ext>
            </a:extLst>
          </p:cNvPr>
          <p:cNvSpPr/>
          <p:nvPr/>
        </p:nvSpPr>
        <p:spPr>
          <a:xfrm>
            <a:off x="151002" y="2306972"/>
            <a:ext cx="8808440" cy="4437777"/>
          </a:xfrm>
          <a:custGeom>
            <a:avLst/>
            <a:gdLst>
              <a:gd name="connsiteX0" fmla="*/ 50334 w 8808440"/>
              <a:gd name="connsiteY0" fmla="*/ 1249960 h 4437777"/>
              <a:gd name="connsiteX1" fmla="*/ 3842158 w 8808440"/>
              <a:gd name="connsiteY1" fmla="*/ 1249960 h 4437777"/>
              <a:gd name="connsiteX2" fmla="*/ 3842158 w 8808440"/>
              <a:gd name="connsiteY2" fmla="*/ 0 h 4437777"/>
              <a:gd name="connsiteX3" fmla="*/ 5125673 w 8808440"/>
              <a:gd name="connsiteY3" fmla="*/ 0 h 4437777"/>
              <a:gd name="connsiteX4" fmla="*/ 5125673 w 8808440"/>
              <a:gd name="connsiteY4" fmla="*/ 1233182 h 4437777"/>
              <a:gd name="connsiteX5" fmla="*/ 8808440 w 8808440"/>
              <a:gd name="connsiteY5" fmla="*/ 1233182 h 4437777"/>
              <a:gd name="connsiteX6" fmla="*/ 8808440 w 8808440"/>
              <a:gd name="connsiteY6" fmla="*/ 4437777 h 4437777"/>
              <a:gd name="connsiteX7" fmla="*/ 0 w 8808440"/>
              <a:gd name="connsiteY7" fmla="*/ 4437777 h 4437777"/>
              <a:gd name="connsiteX8" fmla="*/ 50334 w 8808440"/>
              <a:gd name="connsiteY8" fmla="*/ 1249960 h 443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08440" h="4437777">
                <a:moveTo>
                  <a:pt x="50334" y="1249960"/>
                </a:moveTo>
                <a:lnTo>
                  <a:pt x="3842158" y="1249960"/>
                </a:lnTo>
                <a:lnTo>
                  <a:pt x="3842158" y="0"/>
                </a:lnTo>
                <a:lnTo>
                  <a:pt x="5125673" y="0"/>
                </a:lnTo>
                <a:lnTo>
                  <a:pt x="5125673" y="1233182"/>
                </a:lnTo>
                <a:lnTo>
                  <a:pt x="8808440" y="1233182"/>
                </a:lnTo>
                <a:lnTo>
                  <a:pt x="8808440" y="4437777"/>
                </a:lnTo>
                <a:lnTo>
                  <a:pt x="0" y="4437777"/>
                </a:lnTo>
                <a:lnTo>
                  <a:pt x="50334" y="124996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9220C54-9053-46F1-9BB9-01C917B8A1ED}"/>
              </a:ext>
            </a:extLst>
          </p:cNvPr>
          <p:cNvSpPr/>
          <p:nvPr/>
        </p:nvSpPr>
        <p:spPr>
          <a:xfrm>
            <a:off x="203608" y="743999"/>
            <a:ext cx="1801361" cy="26005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Human Process</a:t>
            </a:r>
            <a:endParaRPr lang="ko-KR" altLang="en-US" sz="12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E1BE76-995E-419D-8855-EBA2C48B6BC8}"/>
              </a:ext>
            </a:extLst>
          </p:cNvPr>
          <p:cNvSpPr/>
          <p:nvPr/>
        </p:nvSpPr>
        <p:spPr>
          <a:xfrm>
            <a:off x="203608" y="732989"/>
            <a:ext cx="5259897" cy="2745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9D05A21-B1C1-4F86-8327-6D4045DE4E0C}"/>
              </a:ext>
            </a:extLst>
          </p:cNvPr>
          <p:cNvCxnSpPr/>
          <p:nvPr/>
        </p:nvCxnSpPr>
        <p:spPr>
          <a:xfrm>
            <a:off x="5050172" y="1308683"/>
            <a:ext cx="12499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DB3C62-56F7-4777-8E0E-9868DAF90D11}"/>
              </a:ext>
            </a:extLst>
          </p:cNvPr>
          <p:cNvSpPr txBox="1"/>
          <p:nvPr/>
        </p:nvSpPr>
        <p:spPr>
          <a:xfrm>
            <a:off x="5157699" y="987596"/>
            <a:ext cx="103490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확인 및 검토</a:t>
            </a:r>
          </a:p>
        </p:txBody>
      </p:sp>
      <p:pic>
        <p:nvPicPr>
          <p:cNvPr id="2056" name="Picture 8" descr="데스크 모니터... 성미시리얼 : 네이버 블로그">
            <a:extLst>
              <a:ext uri="{FF2B5EF4-FFF2-40B4-BE49-F238E27FC236}">
                <a16:creationId xmlns:a16="http://schemas.microsoft.com/office/drawing/2014/main" id="{974FDFF6-67E4-4791-BD03-0A3E8877E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994" y="836940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2E55060-E02B-4B7D-B7FD-5BFA7269C81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625234" y="1671402"/>
            <a:ext cx="496065" cy="36288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C598570-365D-4EAD-B0FA-E292128CEDF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465" y="1671402"/>
            <a:ext cx="496067" cy="36288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C852F03-95E7-48CE-8C5A-2B0E85445C0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07" y="1671402"/>
            <a:ext cx="496067" cy="36288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6AEAEFA-DABE-460B-9341-EB674BFB3C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156573" y="1671402"/>
            <a:ext cx="496065" cy="36288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6E5A868-6BF7-434A-9A4C-136813C126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394" y="1143251"/>
            <a:ext cx="496066" cy="3628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E3AE56D-85AD-4100-8C12-B4F9192F29E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74" y="1142697"/>
            <a:ext cx="496823" cy="3634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B329D4C-A985-41AB-B872-18C6C5792A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09" y="1134876"/>
            <a:ext cx="501724" cy="367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41F7BA7-BE02-41AB-AD9E-BFD4158DC56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08" y="1141119"/>
            <a:ext cx="496067" cy="36288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CFF39A2-4ECE-4C6A-A077-D1027FD34126}"/>
              </a:ext>
            </a:extLst>
          </p:cNvPr>
          <p:cNvCxnSpPr>
            <a:cxnSpLocks/>
          </p:cNvCxnSpPr>
          <p:nvPr/>
        </p:nvCxnSpPr>
        <p:spPr>
          <a:xfrm flipV="1">
            <a:off x="8404427" y="2506980"/>
            <a:ext cx="0" cy="1268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69FBA3D-CD5C-4356-AFCE-46C643A335FB}"/>
              </a:ext>
            </a:extLst>
          </p:cNvPr>
          <p:cNvSpPr txBox="1"/>
          <p:nvPr/>
        </p:nvSpPr>
        <p:spPr>
          <a:xfrm>
            <a:off x="5764459" y="2958617"/>
            <a:ext cx="254896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대표이미지</a:t>
            </a:r>
            <a:r>
              <a:rPr lang="en-US" altLang="ko-KR" sz="1200" dirty="0"/>
              <a:t>&amp;</a:t>
            </a:r>
            <a:r>
              <a:rPr lang="ko-KR" altLang="en-US" sz="1200" dirty="0"/>
              <a:t>마스크</a:t>
            </a:r>
            <a:r>
              <a:rPr lang="en-US" altLang="ko-KR" sz="1200" dirty="0"/>
              <a:t>(</a:t>
            </a:r>
            <a:r>
              <a:rPr lang="ko-KR" altLang="en-US" sz="1200" dirty="0"/>
              <a:t>환자분류</a:t>
            </a:r>
            <a:r>
              <a:rPr lang="en-US" altLang="ko-KR" sz="1200" dirty="0"/>
              <a:t>, </a:t>
            </a:r>
            <a:r>
              <a:rPr lang="ko-KR" altLang="en-US" sz="1200" dirty="0"/>
              <a:t>설명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B3DA68-9D40-4B4E-9145-CCAF09276A23}"/>
              </a:ext>
            </a:extLst>
          </p:cNvPr>
          <p:cNvSpPr txBox="1"/>
          <p:nvPr/>
        </p:nvSpPr>
        <p:spPr>
          <a:xfrm>
            <a:off x="2498484" y="1770668"/>
            <a:ext cx="98350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바코드 스캔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3E0A5AD-E467-4D80-8ED8-2AB5F9CF424B}"/>
              </a:ext>
            </a:extLst>
          </p:cNvPr>
          <p:cNvCxnSpPr>
            <a:cxnSpLocks/>
          </p:cNvCxnSpPr>
          <p:nvPr/>
        </p:nvCxnSpPr>
        <p:spPr>
          <a:xfrm>
            <a:off x="2995425" y="3362325"/>
            <a:ext cx="0" cy="4560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0F7CEEA-1BAA-44A2-BEC0-26C3D942EEB0}"/>
              </a:ext>
            </a:extLst>
          </p:cNvPr>
          <p:cNvSpPr txBox="1"/>
          <p:nvPr/>
        </p:nvSpPr>
        <p:spPr>
          <a:xfrm>
            <a:off x="609451" y="1770668"/>
            <a:ext cx="115019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슬라이드 </a:t>
            </a:r>
            <a:r>
              <a:rPr lang="ko-KR" altLang="en-US" sz="1200" dirty="0"/>
              <a:t>촬영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A331731-23C4-49C2-9E56-40F39C4C4758}"/>
              </a:ext>
            </a:extLst>
          </p:cNvPr>
          <p:cNvCxnSpPr>
            <a:cxnSpLocks/>
          </p:cNvCxnSpPr>
          <p:nvPr/>
        </p:nvCxnSpPr>
        <p:spPr>
          <a:xfrm>
            <a:off x="1175128" y="1317407"/>
            <a:ext cx="2809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8744219-9531-43F6-963E-B2B9D918D7FB}"/>
              </a:ext>
            </a:extLst>
          </p:cNvPr>
          <p:cNvCxnSpPr>
            <a:cxnSpLocks/>
          </p:cNvCxnSpPr>
          <p:nvPr/>
        </p:nvCxnSpPr>
        <p:spPr>
          <a:xfrm flipV="1">
            <a:off x="1175128" y="1324414"/>
            <a:ext cx="0" cy="446255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85A7F2AF-36AA-4808-A20B-48699F9F0B25}"/>
              </a:ext>
            </a:extLst>
          </p:cNvPr>
          <p:cNvSpPr txBox="1"/>
          <p:nvPr/>
        </p:nvSpPr>
        <p:spPr>
          <a:xfrm>
            <a:off x="2501947" y="990876"/>
            <a:ext cx="98350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전문가 판단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2867C84-D7F6-423C-8B7A-9F99F52713BC}"/>
              </a:ext>
            </a:extLst>
          </p:cNvPr>
          <p:cNvCxnSpPr>
            <a:cxnSpLocks/>
          </p:cNvCxnSpPr>
          <p:nvPr/>
        </p:nvCxnSpPr>
        <p:spPr>
          <a:xfrm flipH="1">
            <a:off x="3506298" y="1924781"/>
            <a:ext cx="47811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07D8B9E7-46AE-44EF-8514-A6D373B6B0A0}"/>
              </a:ext>
            </a:extLst>
          </p:cNvPr>
          <p:cNvCxnSpPr>
            <a:cxnSpLocks/>
          </p:cNvCxnSpPr>
          <p:nvPr/>
        </p:nvCxnSpPr>
        <p:spPr>
          <a:xfrm flipH="1">
            <a:off x="1913649" y="1924781"/>
            <a:ext cx="47811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E6CEC140-D7F5-4C4D-99D8-F2D8EC85A5A3}"/>
              </a:ext>
            </a:extLst>
          </p:cNvPr>
          <p:cNvCxnSpPr>
            <a:cxnSpLocks/>
            <a:stCxn id="73" idx="1"/>
            <a:endCxn id="97" idx="1"/>
          </p:cNvCxnSpPr>
          <p:nvPr/>
        </p:nvCxnSpPr>
        <p:spPr>
          <a:xfrm rot="10800000" flipH="1" flipV="1">
            <a:off x="609451" y="1909168"/>
            <a:ext cx="47244" cy="2635270"/>
          </a:xfrm>
          <a:prstGeom prst="bentConnector3">
            <a:avLst>
              <a:gd name="adj1" fmla="val -108760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폴더 아이콘">
            <a:extLst>
              <a:ext uri="{FF2B5EF4-FFF2-40B4-BE49-F238E27FC236}">
                <a16:creationId xmlns:a16="http://schemas.microsoft.com/office/drawing/2014/main" id="{FAD50D5B-A89E-4BF6-9423-1416FDEF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72" y="4070164"/>
            <a:ext cx="1264729" cy="94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0799E0CF-DEF5-4615-967F-A2ECB86CA1C8}"/>
              </a:ext>
            </a:extLst>
          </p:cNvPr>
          <p:cNvSpPr txBox="1"/>
          <p:nvPr/>
        </p:nvSpPr>
        <p:spPr>
          <a:xfrm>
            <a:off x="2590848" y="3874009"/>
            <a:ext cx="82198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폴더생성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9F61A32-468A-4F7C-8795-BE2F625A252C}"/>
              </a:ext>
            </a:extLst>
          </p:cNvPr>
          <p:cNvSpPr txBox="1"/>
          <p:nvPr/>
        </p:nvSpPr>
        <p:spPr>
          <a:xfrm>
            <a:off x="2537574" y="4365564"/>
            <a:ext cx="9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2021S 1234567</a:t>
            </a:r>
            <a:endParaRPr lang="ko-KR" altLang="en-US" sz="900" dirty="0"/>
          </a:p>
        </p:txBody>
      </p:sp>
      <p:pic>
        <p:nvPicPr>
          <p:cNvPr id="97" name="Picture 14" descr="폴더 아이콘">
            <a:extLst>
              <a:ext uri="{FF2B5EF4-FFF2-40B4-BE49-F238E27FC236}">
                <a16:creationId xmlns:a16="http://schemas.microsoft.com/office/drawing/2014/main" id="{275A5D33-D3B1-47FA-9AAC-395EF4973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95" y="4070164"/>
            <a:ext cx="1264729" cy="94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F82A4212-E5DB-4A1B-BFE8-C9D7FF0AB5FC}"/>
              </a:ext>
            </a:extLst>
          </p:cNvPr>
          <p:cNvSpPr txBox="1"/>
          <p:nvPr/>
        </p:nvSpPr>
        <p:spPr>
          <a:xfrm>
            <a:off x="836397" y="4365564"/>
            <a:ext cx="9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2021S 1234567</a:t>
            </a:r>
            <a:endParaRPr lang="ko-KR" altLang="en-US" sz="90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494B3F9-CE71-42F8-9E81-23D434027EAE}"/>
              </a:ext>
            </a:extLst>
          </p:cNvPr>
          <p:cNvCxnSpPr>
            <a:cxnSpLocks/>
          </p:cNvCxnSpPr>
          <p:nvPr/>
        </p:nvCxnSpPr>
        <p:spPr>
          <a:xfrm flipH="1">
            <a:off x="1805086" y="4544438"/>
            <a:ext cx="5866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5546401D-DA8B-45CB-A024-727BB5F914A0}"/>
              </a:ext>
            </a:extLst>
          </p:cNvPr>
          <p:cNvSpPr txBox="1"/>
          <p:nvPr/>
        </p:nvSpPr>
        <p:spPr>
          <a:xfrm>
            <a:off x="609449" y="3874009"/>
            <a:ext cx="132261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촬영 이미지 저장</a:t>
            </a:r>
            <a:endParaRPr lang="ko-KR" altLang="en-US" sz="1200" dirty="0"/>
          </a:p>
        </p:txBody>
      </p:sp>
      <p:pic>
        <p:nvPicPr>
          <p:cNvPr id="112" name="Picture 14" descr="폴더 아이콘">
            <a:extLst>
              <a:ext uri="{FF2B5EF4-FFF2-40B4-BE49-F238E27FC236}">
                <a16:creationId xmlns:a16="http://schemas.microsoft.com/office/drawing/2014/main" id="{EE454348-E07D-4AE9-A85F-D7A59C015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609" y="5376621"/>
            <a:ext cx="1264729" cy="94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41DCE0BB-BD20-4EA6-9FDB-71F8E7133A64}"/>
              </a:ext>
            </a:extLst>
          </p:cNvPr>
          <p:cNvSpPr txBox="1"/>
          <p:nvPr/>
        </p:nvSpPr>
        <p:spPr>
          <a:xfrm>
            <a:off x="2553311" y="5672021"/>
            <a:ext cx="9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2021S 1234567</a:t>
            </a:r>
            <a:endParaRPr lang="ko-KR" altLang="en-US" sz="900" dirty="0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D959C83D-00C1-4EAD-A20D-021E07281A85}"/>
              </a:ext>
            </a:extLst>
          </p:cNvPr>
          <p:cNvCxnSpPr>
            <a:cxnSpLocks/>
          </p:cNvCxnSpPr>
          <p:nvPr/>
        </p:nvCxnSpPr>
        <p:spPr>
          <a:xfrm flipV="1">
            <a:off x="1262306" y="4934876"/>
            <a:ext cx="0" cy="5427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7C217D3C-4CF5-4D5D-BA84-962A818A26B3}"/>
              </a:ext>
            </a:extLst>
          </p:cNvPr>
          <p:cNvCxnSpPr>
            <a:cxnSpLocks/>
          </p:cNvCxnSpPr>
          <p:nvPr/>
        </p:nvCxnSpPr>
        <p:spPr>
          <a:xfrm>
            <a:off x="1757209" y="4973298"/>
            <a:ext cx="634551" cy="9078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F4A0B2A5-8691-4AA2-8D60-C95352FCBAEF}"/>
              </a:ext>
            </a:extLst>
          </p:cNvPr>
          <p:cNvSpPr txBox="1"/>
          <p:nvPr/>
        </p:nvSpPr>
        <p:spPr>
          <a:xfrm>
            <a:off x="471265" y="6114001"/>
            <a:ext cx="146079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File Watcher</a:t>
            </a:r>
            <a:r>
              <a:rPr lang="ko-KR" altLang="en-US" sz="1200" dirty="0"/>
              <a:t> 실시간 </a:t>
            </a:r>
            <a:r>
              <a:rPr lang="en-US" altLang="ko-KR" sz="1200" b="1" dirty="0">
                <a:solidFill>
                  <a:srgbClr val="FF0000"/>
                </a:solidFill>
              </a:rPr>
              <a:t>Noise Filtering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9B12FA7-6574-4847-A814-48CF0D854166}"/>
              </a:ext>
            </a:extLst>
          </p:cNvPr>
          <p:cNvSpPr txBox="1"/>
          <p:nvPr/>
        </p:nvSpPr>
        <p:spPr>
          <a:xfrm>
            <a:off x="4277525" y="6191227"/>
            <a:ext cx="132260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</a:rPr>
              <a:t>대표 이미지 선정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72DDCEC0-3EBD-47CE-A372-0F041036166D}"/>
              </a:ext>
            </a:extLst>
          </p:cNvPr>
          <p:cNvCxnSpPr>
            <a:cxnSpLocks/>
          </p:cNvCxnSpPr>
          <p:nvPr/>
        </p:nvCxnSpPr>
        <p:spPr>
          <a:xfrm>
            <a:off x="3506298" y="5881162"/>
            <a:ext cx="5982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09C6C72F-3C92-4F48-B585-7860AE7CF48C}"/>
              </a:ext>
            </a:extLst>
          </p:cNvPr>
          <p:cNvCxnSpPr>
            <a:cxnSpLocks/>
          </p:cNvCxnSpPr>
          <p:nvPr/>
        </p:nvCxnSpPr>
        <p:spPr>
          <a:xfrm>
            <a:off x="6192605" y="4297745"/>
            <a:ext cx="10368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8" name="Picture 20" descr="딥 러닝 소프트웨어 개발 키트">
            <a:extLst>
              <a:ext uri="{FF2B5EF4-FFF2-40B4-BE49-F238E27FC236}">
                <a16:creationId xmlns:a16="http://schemas.microsoft.com/office/drawing/2014/main" id="{45DFC647-6F6D-43B9-936D-CB64A76CB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7592" b="89465" l="25754" r="73618">
                        <a14:foregroundMark x1="27261" y1="33278" x2="27261" y2="33278"/>
                        <a14:foregroundMark x1="26508" y1="44314" x2="26508" y2="44314"/>
                        <a14:foregroundMark x1="33543" y1="30100" x2="33543" y2="30100"/>
                        <a14:foregroundMark x1="27889" y1="27759" x2="27889" y2="27759"/>
                        <a14:foregroundMark x1="26759" y1="83779" x2="26759" y2="83779"/>
                        <a14:foregroundMark x1="30528" y1="89465" x2="30528" y2="89465"/>
                        <a14:foregroundMark x1="26005" y1="70736" x2="26005" y2="70736"/>
                        <a14:foregroundMark x1="70729" y1="62542" x2="70729" y2="62542"/>
                        <a14:foregroundMark x1="72487" y1="47659" x2="72487" y2="47659"/>
                        <a14:foregroundMark x1="73618" y1="70234" x2="73241" y2="70234"/>
                        <a14:foregroundMark x1="72990" y1="58361" x2="72990" y2="58361"/>
                        <a14:foregroundMark x1="73367" y1="45652" x2="73367" y2="45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77" t="24800" r="25381" b="9250"/>
          <a:stretch/>
        </p:blipFill>
        <p:spPr bwMode="auto">
          <a:xfrm>
            <a:off x="7324021" y="3668919"/>
            <a:ext cx="1300143" cy="128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15E5D4F1-7434-435C-A247-1FBAD932DCD6}"/>
              </a:ext>
            </a:extLst>
          </p:cNvPr>
          <p:cNvSpPr txBox="1"/>
          <p:nvPr/>
        </p:nvSpPr>
        <p:spPr>
          <a:xfrm>
            <a:off x="5639842" y="3664375"/>
            <a:ext cx="162812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F0000"/>
                </a:solidFill>
              </a:rPr>
              <a:t>딥러닝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>
                <a:solidFill>
                  <a:srgbClr val="FF0000"/>
                </a:solidFill>
              </a:rPr>
              <a:t>Segmentation</a:t>
            </a:r>
            <a:r>
              <a:rPr lang="ko-KR" altLang="en-US" sz="1200"/>
              <a:t>모델 </a:t>
            </a:r>
            <a:r>
              <a:rPr lang="ko-KR" altLang="en-US" sz="1200" dirty="0"/>
              <a:t>추론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0CBD297-B5DF-4983-8E1A-3C2F99472E27}"/>
              </a:ext>
            </a:extLst>
          </p:cNvPr>
          <p:cNvSpPr txBox="1"/>
          <p:nvPr/>
        </p:nvSpPr>
        <p:spPr>
          <a:xfrm>
            <a:off x="7176883" y="906103"/>
            <a:ext cx="9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2021S 1234567</a:t>
            </a:r>
            <a:endParaRPr lang="ko-KR" altLang="en-US" sz="900" dirty="0"/>
          </a:p>
        </p:txBody>
      </p:sp>
      <p:pic>
        <p:nvPicPr>
          <p:cNvPr id="2070" name="Picture 22" descr="On the Interpretability of Artificial Intelligence in Radiology: Challenges  and Opportunities | Radiology: Artificial Intelligence">
            <a:extLst>
              <a:ext uri="{FF2B5EF4-FFF2-40B4-BE49-F238E27FC236}">
                <a16:creationId xmlns:a16="http://schemas.microsoft.com/office/drawing/2014/main" id="{D548CFF9-B843-4D5C-86DE-1759CE61E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1" t="11544"/>
          <a:stretch/>
        </p:blipFill>
        <p:spPr bwMode="auto">
          <a:xfrm>
            <a:off x="7849112" y="5672021"/>
            <a:ext cx="802121" cy="83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217D32C0-01C6-491B-A47E-2D0877CE04F0}"/>
              </a:ext>
            </a:extLst>
          </p:cNvPr>
          <p:cNvCxnSpPr>
            <a:cxnSpLocks/>
          </p:cNvCxnSpPr>
          <p:nvPr/>
        </p:nvCxnSpPr>
        <p:spPr>
          <a:xfrm flipV="1">
            <a:off x="8404427" y="4805749"/>
            <a:ext cx="0" cy="8264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626602EC-E1AA-4036-984E-FD66DE54E85D}"/>
              </a:ext>
            </a:extLst>
          </p:cNvPr>
          <p:cNvSpPr txBox="1"/>
          <p:nvPr/>
        </p:nvSpPr>
        <p:spPr>
          <a:xfrm>
            <a:off x="6329519" y="4981601"/>
            <a:ext cx="198900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Weakly-</a:t>
            </a:r>
            <a:r>
              <a:rPr lang="en-US" altLang="ko-KR" sz="1200" b="1" dirty="0" err="1">
                <a:solidFill>
                  <a:srgbClr val="FF0000"/>
                </a:solidFill>
              </a:rPr>
              <a:t>Superviesd</a:t>
            </a:r>
            <a:r>
              <a:rPr lang="en-US" altLang="ko-KR" sz="1200" b="1" dirty="0">
                <a:solidFill>
                  <a:srgbClr val="FF0000"/>
                </a:solidFill>
              </a:rPr>
              <a:t> Learning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ko-KR" altLang="en-US" sz="1200" dirty="0"/>
              <a:t>통한 학습데이터 </a:t>
            </a:r>
            <a:r>
              <a:rPr lang="en-US" altLang="ko-KR" sz="1200" dirty="0"/>
              <a:t>Annotation </a:t>
            </a:r>
            <a:r>
              <a:rPr lang="ko-KR" altLang="en-US" sz="1200" dirty="0"/>
              <a:t>부담 감소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EA2BFCD0-390C-41BF-B4A0-09E5FC83BC6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87371" y="2346544"/>
            <a:ext cx="1212845" cy="1104723"/>
          </a:xfrm>
          <a:prstGeom prst="rect">
            <a:avLst/>
          </a:prstGeom>
        </p:spPr>
      </p:pic>
      <p:grpSp>
        <p:nvGrpSpPr>
          <p:cNvPr id="90" name="그룹 89">
            <a:extLst>
              <a:ext uri="{FF2B5EF4-FFF2-40B4-BE49-F238E27FC236}">
                <a16:creationId xmlns:a16="http://schemas.microsoft.com/office/drawing/2014/main" id="{336CA30E-F19C-427B-B9E9-1A9903AD6CF9}"/>
              </a:ext>
            </a:extLst>
          </p:cNvPr>
          <p:cNvGrpSpPr/>
          <p:nvPr/>
        </p:nvGrpSpPr>
        <p:grpSpPr>
          <a:xfrm>
            <a:off x="582939" y="4582778"/>
            <a:ext cx="605668" cy="605668"/>
            <a:chOff x="688800" y="4303090"/>
            <a:chExt cx="840400" cy="840400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BBB79150-C090-485F-8BA7-3969F9871CE8}"/>
                </a:ext>
              </a:extLst>
            </p:cNvPr>
            <p:cNvSpPr/>
            <p:nvPr/>
          </p:nvSpPr>
          <p:spPr>
            <a:xfrm>
              <a:off x="688800" y="4303090"/>
              <a:ext cx="840400" cy="840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DF45981C-D4CA-4F33-B9D6-433A8C50D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69" y="4491745"/>
              <a:ext cx="409972" cy="29990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FE56D54-3D5C-4D6D-B1D4-04A75F906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61" y="4544600"/>
              <a:ext cx="410597" cy="30035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41E8C9ED-FD7C-4DC1-9644-AC85CF135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11" y="4594132"/>
              <a:ext cx="414648" cy="30332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DEAA692-AA30-4A53-BE92-928923816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643" y="4647132"/>
              <a:ext cx="409973" cy="29990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9" name="아래쪽 화살표 53">
              <a:extLst>
                <a:ext uri="{FF2B5EF4-FFF2-40B4-BE49-F238E27FC236}">
                  <a16:creationId xmlns:a16="http://schemas.microsoft.com/office/drawing/2014/main" id="{58163584-D042-494C-AC3F-4F9A22D6A2CE}"/>
                </a:ext>
              </a:extLst>
            </p:cNvPr>
            <p:cNvSpPr/>
            <p:nvPr/>
          </p:nvSpPr>
          <p:spPr>
            <a:xfrm rot="13561026">
              <a:off x="815583" y="4781560"/>
              <a:ext cx="118511" cy="25782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A382087-D756-4C76-8A67-1E4615A33D3B}"/>
              </a:ext>
            </a:extLst>
          </p:cNvPr>
          <p:cNvGrpSpPr/>
          <p:nvPr/>
        </p:nvGrpSpPr>
        <p:grpSpPr>
          <a:xfrm>
            <a:off x="2367819" y="5956237"/>
            <a:ext cx="613952" cy="613952"/>
            <a:chOff x="2776556" y="5314145"/>
            <a:chExt cx="840400" cy="840400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3B031F7F-D707-4619-808B-5D49CA0D8AA4}"/>
                </a:ext>
              </a:extLst>
            </p:cNvPr>
            <p:cNvSpPr/>
            <p:nvPr/>
          </p:nvSpPr>
          <p:spPr>
            <a:xfrm>
              <a:off x="2776556" y="5314145"/>
              <a:ext cx="840400" cy="840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9F8EE55E-DDF8-4ED9-9483-62D74E699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525" y="5502800"/>
              <a:ext cx="409972" cy="29990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EF825CEA-E287-4289-97C0-1B7434189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270" y="5576735"/>
              <a:ext cx="409973" cy="29990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4DD6E67F-098F-4A8C-8C48-3A2EEB36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9967" y="5671752"/>
              <a:ext cx="409973" cy="29990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11" name="그림 110">
            <a:extLst>
              <a:ext uri="{FF2B5EF4-FFF2-40B4-BE49-F238E27FC236}">
                <a16:creationId xmlns:a16="http://schemas.microsoft.com/office/drawing/2014/main" id="{D25F6F65-1856-4030-909F-2BA60B5B65A1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18306" b="19829"/>
          <a:stretch/>
        </p:blipFill>
        <p:spPr>
          <a:xfrm>
            <a:off x="932313" y="5540593"/>
            <a:ext cx="654615" cy="536383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4CF6BDA-12E0-4F73-A0B1-FDE19AAE22F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731171" y="2097687"/>
            <a:ext cx="557221" cy="1243474"/>
          </a:xfrm>
          <a:prstGeom prst="rect">
            <a:avLst/>
          </a:prstGeom>
        </p:spPr>
      </p:pic>
      <p:pic>
        <p:nvPicPr>
          <p:cNvPr id="116" name="그림 5">
            <a:extLst>
              <a:ext uri="{FF2B5EF4-FFF2-40B4-BE49-F238E27FC236}">
                <a16:creationId xmlns:a16="http://schemas.microsoft.com/office/drawing/2014/main" id="{4917FABC-8978-47C3-A352-73E51794568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641045" y="2113790"/>
            <a:ext cx="1110930" cy="11213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778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/>
        </p:nvSpPr>
        <p:spPr>
          <a:xfrm>
            <a:off x="166254" y="0"/>
            <a:ext cx="28595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 summary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9" name="Google Shape;99;p2"/>
          <p:cNvGraphicFramePr/>
          <p:nvPr>
            <p:extLst>
              <p:ext uri="{D42A27DB-BD31-4B8C-83A1-F6EECF244321}">
                <p14:modId xmlns:p14="http://schemas.microsoft.com/office/powerpoint/2010/main" val="2912785031"/>
              </p:ext>
            </p:extLst>
          </p:nvPr>
        </p:nvGraphicFramePr>
        <p:xfrm>
          <a:off x="25172" y="360647"/>
          <a:ext cx="9093650" cy="581623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4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44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055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스캐너</a:t>
                      </a:r>
                      <a:endParaRPr sz="10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8/1</a:t>
                      </a:r>
                      <a:r>
                        <a:rPr lang="en-US" altLang="ko-KR" sz="1600" b="1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6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8/</a:t>
                      </a:r>
                      <a:r>
                        <a:rPr lang="en-US" altLang="ko-KR" sz="1600" b="1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6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WSI</a:t>
                      </a:r>
                      <a:endParaRPr sz="3600" dirty="0"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Slide</a:t>
                      </a:r>
                      <a:endParaRPr sz="3600" dirty="0"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Classifier</a:t>
                      </a:r>
                      <a:endParaRPr sz="16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</a:t>
                      </a:r>
                      <a:br>
                        <a:rPr lang="en-US" sz="1600" b="1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1600" b="1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cube</a:t>
                      </a:r>
                      <a:endParaRPr sz="16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34950" marR="0" lvl="0" indent="-17145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Slide-level Framework Evaluation </a:t>
                      </a:r>
                      <a:endParaRPr lang="en-US" altLang="ko-KR" sz="1200" b="1" dirty="0" smtClean="0"/>
                    </a:p>
                    <a:p>
                      <a:pPr marL="234950" marR="0" lvl="0" indent="-17145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 smtClean="0"/>
                        <a:t>Patch-level Classifiers </a:t>
                      </a:r>
                      <a:r>
                        <a:rPr lang="ko-KR" altLang="en-US" sz="1200" b="0" dirty="0" smtClean="0"/>
                        <a:t>업데이트 계획 수립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  <a:latin typeface="+mn-lt"/>
                        <a:cs typeface="Calibri"/>
                        <a:sym typeface="Calibri"/>
                      </a:endParaRPr>
                    </a:p>
                    <a:p>
                      <a:pPr marL="63500" marR="0" lvl="2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dirty="0" smtClean="0"/>
                        <a:t>         </a:t>
                      </a:r>
                      <a:r>
                        <a:rPr lang="en-US" altLang="ko-KR" sz="1200" b="0" dirty="0" err="1" smtClean="0"/>
                        <a:t>Lossdiff</a:t>
                      </a:r>
                      <a:endParaRPr lang="en-US" altLang="ko-KR" sz="1200" b="0" dirty="0" smtClean="0"/>
                    </a:p>
                    <a:p>
                      <a:pPr marL="63500" marR="0" lvl="2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dirty="0" smtClean="0"/>
                        <a:t>         </a:t>
                      </a:r>
                      <a:r>
                        <a:rPr lang="en-US" altLang="ko-KR" sz="1200" b="0" dirty="0" err="1" smtClean="0"/>
                        <a:t>Mixpatch</a:t>
                      </a:r>
                      <a:r>
                        <a:rPr lang="en-US" altLang="ko-KR" sz="1200" b="0" dirty="0" smtClean="0"/>
                        <a:t> 3-class (for Feature Cube +)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평가 일정 변경 </a:t>
                      </a:r>
                    </a:p>
                    <a:p>
                      <a:pPr marL="628650" marR="0" lvl="1" indent="-17145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테스트용 프레임 워크 우선 세팅 </a:t>
                      </a:r>
                    </a:p>
                    <a:p>
                      <a:pPr marL="628650" marR="0" lvl="1" indent="-17145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Active leaning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데이터 수집 이후로 연기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6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GCN</a:t>
                      </a:r>
                      <a:endParaRPr sz="16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 sz="16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Willmer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연구원과 함께  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Slide-level Framework Evaluation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진행중</a:t>
                      </a:r>
                    </a:p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endParaRPr sz="1200" b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평가 일정 변경 </a:t>
                      </a:r>
                      <a:endParaRPr lang="en-US" altLang="ko-KR" sz="1200" b="1" u="none" strike="noStrike" cap="none" dirty="0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628650" marR="0" lvl="1" indent="-17145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테스트용 프레임 워크 우선 세팅 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628650" marR="0" lvl="1" indent="-17145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Active leaning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수집 이후로 연기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40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Incremental </a:t>
                      </a:r>
                      <a:r>
                        <a:rPr lang="en-US" sz="1600" b="1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/>
                      </a:r>
                      <a:br>
                        <a:rPr lang="en-US" sz="1600" b="1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1600" b="1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</a:t>
                      </a:r>
                      <a:endParaRPr sz="16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IL </a:t>
                      </a:r>
                      <a:r>
                        <a:rPr lang="en-US" sz="1200" u="none" strike="noStrike" kern="1200" cap="none" dirty="0" err="1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파트</a:t>
                      </a:r>
                      <a:r>
                        <a:rPr lang="en-US" altLang="ko-KR" sz="1200" u="none" strike="noStrike" kern="1200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</a:t>
                      </a:r>
                      <a:r>
                        <a:rPr lang="en-US" sz="1200" u="none" strike="noStrike" kern="1200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 </a:t>
                      </a:r>
                      <a:r>
                        <a:rPr lang="en-US" sz="1200" u="none" strike="noStrike" kern="1200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문서화</a:t>
                      </a: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수정</a:t>
                      </a:r>
                      <a:r>
                        <a:rPr lang="en-US" altLang="ko-KR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200" u="none" strike="noStrike" kern="1200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진행</a:t>
                      </a: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1200" u="none" strike="noStrike" kern="1200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171450" marR="0" lvl="0" indent="-17145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 </a:t>
                      </a:r>
                      <a:r>
                        <a:rPr lang="en-US" sz="1200" u="none" strike="noStrike" kern="1200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파트</a:t>
                      </a:r>
                      <a:endParaRPr sz="1200" u="none" strike="noStrike" kern="1200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628650" marR="0" lvl="1" indent="-17145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1) </a:t>
                      </a:r>
                      <a:r>
                        <a:rPr lang="ko-KR" altLang="en-US" sz="1200" u="none" strike="noStrike" kern="1200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추천</a:t>
                      </a:r>
                      <a:r>
                        <a:rPr lang="en-US" sz="1200" u="none" strike="noStrike" kern="1200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module (</a:t>
                      </a:r>
                      <a:r>
                        <a:rPr lang="ko-KR" alt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알고리즘 </a:t>
                      </a:r>
                      <a:r>
                        <a:rPr lang="ko-KR" altLang="en-US" sz="1200" u="none" strike="noStrike" kern="1200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정리</a:t>
                      </a:r>
                      <a:r>
                        <a:rPr lang="en-US" altLang="ko-KR" sz="1200" u="none" strike="noStrike" kern="1200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200" u="none" strike="noStrike" kern="1200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실험 </a:t>
                      </a:r>
                      <a:r>
                        <a:rPr lang="ko-KR" alt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세팅</a:t>
                      </a: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200" u="none" strike="noStrike" kern="1200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628650" marR="0" lvl="1" indent="-17145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2) patch generator module (</a:t>
                      </a:r>
                      <a:r>
                        <a:rPr lang="en-US" sz="1200" u="none" strike="noStrike" kern="1200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개발</a:t>
                      </a: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200" u="none" strike="noStrike" kern="1200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완료</a:t>
                      </a: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200" u="none" strike="noStrike" kern="1200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17145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 </a:t>
                      </a:r>
                      <a:r>
                        <a:rPr lang="en-US" sz="1200" u="none" strike="noStrike" kern="1200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파트</a:t>
                      </a:r>
                      <a:endParaRPr sz="1200" u="none" strike="noStrike" kern="1200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628650" marR="0" lvl="1" indent="-17145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3) patch classifier training module (</a:t>
                      </a:r>
                      <a:r>
                        <a:rPr lang="en-US" sz="1200" u="none" strike="noStrike" kern="1200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개발</a:t>
                      </a: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200" u="none" strike="noStrike" kern="1200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완료</a:t>
                      </a: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200" u="none" strike="noStrike" kern="1200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628650" marR="0" lvl="1" indent="-17145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4) WSI classifier train module (</a:t>
                      </a:r>
                      <a:r>
                        <a:rPr lang="en-US" sz="1200" u="none" strike="noStrike" kern="1200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개발</a:t>
                      </a: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200" u="none" strike="noStrike" kern="1200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완료</a:t>
                      </a: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200" u="none" strike="noStrike" kern="1200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AL </a:t>
                      </a:r>
                      <a:r>
                        <a:rPr lang="ko-KR" altLang="en-US" sz="1200" b="1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모듈 통합을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위한 디자인 중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  <a:latin typeface="+mn-lt"/>
                        <a:cs typeface="Calibri"/>
                        <a:sym typeface="Calibri"/>
                      </a:endParaRPr>
                    </a:p>
                    <a:p>
                      <a:pPr marL="628650" marR="0" lvl="1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8/29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이후 통합 작업 진행 예정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  <a:latin typeface="+mn-lt"/>
                        <a:cs typeface="Calibri"/>
                        <a:sym typeface="Calibri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UI </a:t>
                      </a:r>
                      <a:r>
                        <a:rPr lang="ko-KR" altLang="en-US" sz="1200" b="0" u="sng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논의를 위한 미팅 요청 </a:t>
                      </a:r>
                      <a:endParaRPr lang="en-US" altLang="ko-KR" sz="1200" b="0" u="sng" strike="noStrike" cap="none" dirty="0" smtClean="0">
                        <a:solidFill>
                          <a:schemeClr val="dk1"/>
                        </a:solidFill>
                        <a:latin typeface="+mn-lt"/>
                        <a:cs typeface="Calibri"/>
                        <a:sym typeface="Calibri"/>
                      </a:endParaRPr>
                    </a:p>
                    <a:p>
                      <a:pPr marL="628650" marR="0" lvl="1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현황 확인 및  개발 방향 목적 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실무자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AL </a:t>
                      </a:r>
                      <a:r>
                        <a:rPr lang="ko-KR" altLang="en-US" sz="1200" b="0" u="sng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테스트를 위한 </a:t>
                      </a:r>
                      <a:r>
                        <a:rPr lang="en-US" altLang="ko-KR" sz="1200" b="0" u="sng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226 </a:t>
                      </a:r>
                      <a:r>
                        <a:rPr lang="ko-KR" altLang="en-US" sz="1200" b="0" u="sng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사용 일정 협의 필요</a:t>
                      </a:r>
                      <a:endParaRPr lang="en-US" altLang="ko-KR" sz="1200" b="0" u="sng" strike="noStrike" cap="none" dirty="0" smtClean="0">
                        <a:solidFill>
                          <a:schemeClr val="dk1"/>
                        </a:solidFill>
                        <a:latin typeface="+mn-lt"/>
                        <a:cs typeface="Calibri"/>
                        <a:sym typeface="Calibri"/>
                      </a:endParaRPr>
                    </a:p>
                    <a:p>
                      <a:pPr marL="628650" marR="0" lvl="1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9/15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일 이후 테스트 예정</a:t>
                      </a:r>
                      <a:endParaRPr sz="2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20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8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r>
                        <a:rPr lang="ko-KR" altLang="en-US" sz="1800" b="1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기타</a:t>
                      </a:r>
                      <a:endParaRPr sz="18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31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장지욱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차장님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- VIT 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미팅 가능여부 전달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특허 서류 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건 우편 전달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예쩡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UI 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실무자 미팅 진행 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(8/25)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현미경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618353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N </a:t>
            </a:r>
            <a:r>
              <a:rPr lang="en-US" altLang="ko-KR" b="1" dirty="0" err="1" smtClean="0">
                <a:latin typeface="+mj-ea"/>
              </a:rPr>
              <a:t>lableing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577025"/>
            <a:ext cx="4282440" cy="17006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58" y="2250527"/>
            <a:ext cx="3636688" cy="17435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" y="4180153"/>
            <a:ext cx="4064764" cy="17819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011" y="3527038"/>
            <a:ext cx="3323823" cy="26614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011" y="3255100"/>
            <a:ext cx="2783790" cy="271938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74319" y="617814"/>
            <a:ext cx="4440555" cy="1579392"/>
          </a:xfrm>
          <a:prstGeom prst="roundRect">
            <a:avLst>
              <a:gd name="adj" fmla="val 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5262" y="4207260"/>
            <a:ext cx="4440555" cy="1769742"/>
          </a:xfrm>
          <a:prstGeom prst="roundRect">
            <a:avLst>
              <a:gd name="adj" fmla="val 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92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erratic-tailor-f01.notion.site/image/https%3A%2F%2Fs3-us-west-2.amazonaws.com%2Fsecure.notion-static.com%2Fba9961b2-879a-4031-9fcd-96a77dc6e593%2FUntitled.png?table=block&amp;id=7f14c4e0-674c-4e9d-8ecc-253c11a29164&amp;spaceId=ad2a71b5-1b0d-4734-bbc4-60a807442e5d&amp;width=2000&amp;userId=&amp;cache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2" y="3501058"/>
            <a:ext cx="4619050" cy="205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erratic-tailor-f01.notion.site/image/https%3A%2F%2Fs3-us-west-2.amazonaws.com%2Fsecure.notion-static.com%2Fc4234b30-aef7-45d7-830d-b7511d4810d3%2FUntitled.png?table=block&amp;id=387bb466-fa0d-4a03-868b-517616be2c9a&amp;spaceId=ad2a71b5-1b0d-4734-bbc4-60a807442e5d&amp;width=2000&amp;userId=&amp;cache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234" y="3053231"/>
            <a:ext cx="2978644" cy="30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967234" y="3828194"/>
            <a:ext cx="3057125" cy="743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649905" y="4089000"/>
            <a:ext cx="278826" cy="222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70528" y="4015429"/>
            <a:ext cx="80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정상</a:t>
            </a:r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662892" y="3351554"/>
            <a:ext cx="278826" cy="222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54011" y="3277983"/>
            <a:ext cx="118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비정상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74320" y="616397"/>
            <a:ext cx="847657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u="sng" dirty="0" smtClean="0"/>
              <a:t>CUTMIX </a:t>
            </a:r>
            <a:r>
              <a:rPr lang="ko-KR" altLang="en-US" b="1" u="sng" dirty="0" smtClean="0"/>
              <a:t>방식</a:t>
            </a:r>
            <a:endParaRPr lang="en-US" altLang="ko-KR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정상</a:t>
            </a:r>
            <a:r>
              <a:rPr lang="en-US" altLang="ko-KR" sz="1400" dirty="0"/>
              <a:t>- </a:t>
            </a:r>
            <a:r>
              <a:rPr lang="ko-KR" altLang="en-US" sz="1400" dirty="0"/>
              <a:t>비정상 이미지를 </a:t>
            </a:r>
            <a:r>
              <a:rPr lang="en-US" altLang="ko-KR" sz="1400" dirty="0" err="1"/>
              <a:t>cutmix</a:t>
            </a:r>
            <a:r>
              <a:rPr lang="en-US" altLang="ko-KR" sz="1400" dirty="0"/>
              <a:t> </a:t>
            </a:r>
            <a:r>
              <a:rPr lang="ko-KR" altLang="en-US" sz="1400" dirty="0"/>
              <a:t>방식으로 </a:t>
            </a:r>
            <a:r>
              <a:rPr lang="en-US" altLang="ko-KR" sz="1400" dirty="0"/>
              <a:t>augmentation </a:t>
            </a:r>
            <a:r>
              <a:rPr lang="ko-KR" altLang="en-US" sz="1400" dirty="0" smtClean="0"/>
              <a:t>하여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모델 학습을 지원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기존 </a:t>
            </a:r>
            <a:r>
              <a:rPr lang="en-US" altLang="ko-KR" sz="1400" dirty="0" smtClean="0"/>
              <a:t>segmentation </a:t>
            </a:r>
            <a:r>
              <a:rPr lang="ko-KR" altLang="en-US" sz="1400" dirty="0" smtClean="0"/>
              <a:t>에 대한 </a:t>
            </a:r>
            <a:r>
              <a:rPr lang="en-US" altLang="ko-KR" sz="1400" dirty="0" err="1" smtClean="0"/>
              <a:t>cutmix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방식을 적용한 연구는 없었음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Cutmix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방식을 통해</a:t>
            </a:r>
            <a:r>
              <a:rPr lang="en-US" altLang="ko-KR" sz="1400" dirty="0" smtClean="0"/>
              <a:t>,  segmentation</a:t>
            </a:r>
            <a:r>
              <a:rPr lang="ko-KR" altLang="en-US" sz="1400" dirty="0" smtClean="0"/>
              <a:t>에서 새로운 효과를 얻고자 함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44610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CB95545-3348-4065-9BD0-5628CE2F12CA}"/>
              </a:ext>
            </a:extLst>
          </p:cNvPr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47ADFC-54DC-4A62-94B6-228C93F0A794}"/>
              </a:ext>
            </a:extLst>
          </p:cNvPr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Segmentation Model - </a:t>
            </a:r>
            <a:r>
              <a:rPr lang="en-US" altLang="ko-KR" sz="2000" b="1" dirty="0" err="1">
                <a:latin typeface="+mj-ea"/>
              </a:rPr>
              <a:t>UNet</a:t>
            </a:r>
            <a:endParaRPr lang="ko-KR" altLang="en-US" sz="2000" b="1" dirty="0"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42983BF-4224-49A3-9C1B-0C854CC47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372413"/>
              </p:ext>
            </p:extLst>
          </p:nvPr>
        </p:nvGraphicFramePr>
        <p:xfrm>
          <a:off x="944259" y="2658181"/>
          <a:ext cx="8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2448436468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807798262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3090275639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391215969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930506056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885093718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3831395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MAE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+mn-lt"/>
                        </a:rPr>
                        <a:t>DiceCoeff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+mn-lt"/>
                        </a:rPr>
                        <a:t>IoU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Precision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Recall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F1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174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+mn-lt"/>
                        </a:rPr>
                        <a:t>DeepLab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0.030±0.027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0.766±0.151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0.639±0.154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0.511±0.399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0.510±0.382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0.517±0.380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202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+mn-lt"/>
                        </a:rPr>
                        <a:t>UNet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0.031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±0.027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0.772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±0.144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0.645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±0.148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0.546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±0.395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0.522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±0.388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0.520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±0.380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7897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3287BF8-E4EC-4290-BC22-23FAD2BFA1BC}"/>
              </a:ext>
            </a:extLst>
          </p:cNvPr>
          <p:cNvSpPr txBox="1"/>
          <p:nvPr/>
        </p:nvSpPr>
        <p:spPr>
          <a:xfrm>
            <a:off x="842342" y="3770701"/>
            <a:ext cx="797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{Backbone:resnet50, </a:t>
            </a:r>
            <a:r>
              <a:rPr lang="en-US" altLang="ko-KR" sz="1400" dirty="0" err="1"/>
              <a:t>Dataset:NM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Label:zerolabel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Resolution:False</a:t>
            </a:r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C45BC-8DD3-4EA5-83CA-8EDCE7C917A9}"/>
              </a:ext>
            </a:extLst>
          </p:cNvPr>
          <p:cNvSpPr txBox="1"/>
          <p:nvPr/>
        </p:nvSpPr>
        <p:spPr>
          <a:xfrm>
            <a:off x="103117" y="2328582"/>
            <a:ext cx="797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같은 조건 下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</a:t>
            </a:r>
            <a:r>
              <a:rPr lang="en-US" altLang="ko-KR" sz="1400" b="1" dirty="0" err="1"/>
              <a:t>DeepLab</a:t>
            </a:r>
            <a:r>
              <a:rPr lang="ko-KR" altLang="en-US" sz="1400" b="1" dirty="0"/>
              <a:t>에 비해 좋은 성능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FBDB9B-5DF9-467A-B9E6-CF63CB41A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99684"/>
              </p:ext>
            </p:extLst>
          </p:nvPr>
        </p:nvGraphicFramePr>
        <p:xfrm>
          <a:off x="944259" y="4176589"/>
          <a:ext cx="8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2448436468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807798262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3090275639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391215969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930506056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885093718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3831395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MAE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+mn-lt"/>
                        </a:rPr>
                        <a:t>DiceCoeff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+mn-lt"/>
                        </a:rPr>
                        <a:t>IoU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Precision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Recall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F1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174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+mn-lt"/>
                        </a:rPr>
                        <a:t>DeepLab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0.030±0.027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0.766±0.151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0.639±0.154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0.511±0.399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0.510±0.382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0.517±0.380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202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+mn-lt"/>
                        </a:rPr>
                        <a:t>UNet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0.029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±0.026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0.795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±0.142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0.677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±0.152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0.534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±0.387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0.565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±0.414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0.536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±0.390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7897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3B99081-967D-46D5-924D-D0766685227D}"/>
              </a:ext>
            </a:extLst>
          </p:cNvPr>
          <p:cNvSpPr txBox="1"/>
          <p:nvPr/>
        </p:nvSpPr>
        <p:spPr>
          <a:xfrm>
            <a:off x="842342" y="5289109"/>
            <a:ext cx="797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{Backbone:resnet50, </a:t>
            </a:r>
            <a:r>
              <a:rPr lang="en-US" altLang="ko-KR" sz="1400" dirty="0" err="1"/>
              <a:t>Dataset:NM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Label:CutMix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Resolution:False</a:t>
            </a:r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98232" y="2647041"/>
            <a:ext cx="795068" cy="11236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Zero label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8232" y="4177132"/>
            <a:ext cx="795068" cy="11236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Cut</a:t>
            </a:r>
            <a:br>
              <a:rPr lang="en-US" altLang="ko-KR" dirty="0" smtClean="0"/>
            </a:br>
            <a:r>
              <a:rPr lang="en-US" altLang="ko-KR" dirty="0" smtClean="0"/>
              <a:t>mix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7926" y="5736858"/>
            <a:ext cx="1017260" cy="757161"/>
          </a:xfrm>
          <a:prstGeom prst="rect">
            <a:avLst/>
          </a:prstGeom>
          <a:solidFill>
            <a:srgbClr val="4401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11457" y="6515383"/>
            <a:ext cx="41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353" y="5736858"/>
            <a:ext cx="1094409" cy="8005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32457" y="6515383"/>
            <a:ext cx="84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ab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478" y="5704836"/>
            <a:ext cx="1023247" cy="8162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737" y="5704836"/>
            <a:ext cx="1017229" cy="80649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92268" y="6195191"/>
            <a:ext cx="26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24" idx="3"/>
          </p:cNvCxnSpPr>
          <p:nvPr/>
        </p:nvCxnSpPr>
        <p:spPr>
          <a:xfrm flipV="1">
            <a:off x="5461947" y="6316033"/>
            <a:ext cx="652142" cy="638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90842" y="5782566"/>
            <a:ext cx="5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ab</a:t>
            </a:r>
            <a:endParaRPr lang="ko-KR" altLang="en-US" dirty="0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5461947" y="5903408"/>
            <a:ext cx="682936" cy="7437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9499" y="5868608"/>
            <a:ext cx="16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Zero label: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153460" y="5954757"/>
            <a:ext cx="16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cutmix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1365197" y="5666611"/>
            <a:ext cx="2413605" cy="114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020612" y="5629995"/>
            <a:ext cx="3055164" cy="114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74320" y="616397"/>
            <a:ext cx="84765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 smtClean="0"/>
              <a:t>Unet</a:t>
            </a:r>
            <a:r>
              <a:rPr lang="en-US" altLang="ko-KR" sz="1400" dirty="0" smtClean="0"/>
              <a:t> vs </a:t>
            </a:r>
            <a:r>
              <a:rPr lang="en-US" altLang="ko-KR" sz="1400" dirty="0" err="1" smtClean="0"/>
              <a:t>DeepLab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Segmentation </a:t>
            </a:r>
            <a:r>
              <a:rPr lang="ko-KR" altLang="en-US" sz="1400" dirty="0" smtClean="0"/>
              <a:t>주요 </a:t>
            </a:r>
            <a:r>
              <a:rPr lang="ko-KR" altLang="en-US" sz="1400" dirty="0" err="1" smtClean="0"/>
              <a:t>아키텍쳐인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Unet</a:t>
            </a:r>
            <a:r>
              <a:rPr lang="ko-KR" altLang="en-US" sz="1400" dirty="0" smtClean="0"/>
              <a:t>과 </a:t>
            </a:r>
            <a:r>
              <a:rPr lang="en-US" altLang="ko-KR" sz="1400" dirty="0" err="1" smtClean="0"/>
              <a:t>Deeplab</a:t>
            </a:r>
            <a:r>
              <a:rPr lang="ko-KR" altLang="en-US" sz="1400" dirty="0" smtClean="0"/>
              <a:t>의 성능 비교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동일 조건에서 다양한 지표에서 </a:t>
            </a:r>
            <a:r>
              <a:rPr lang="en-US" altLang="ko-KR" sz="1400" b="1" u="sng" dirty="0" err="1" smtClean="0"/>
              <a:t>Unet</a:t>
            </a:r>
            <a:r>
              <a:rPr lang="ko-KR" altLang="en-US" sz="1400" b="1" u="sng" dirty="0" smtClean="0"/>
              <a:t>이 좋은 성능을 </a:t>
            </a:r>
            <a:r>
              <a:rPr lang="ko-KR" altLang="en-US" sz="1400" dirty="0" smtClean="0"/>
              <a:t>보임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err="1" smtClean="0"/>
              <a:t>Cutmix</a:t>
            </a:r>
            <a:r>
              <a:rPr lang="en-US" altLang="ko-KR" sz="1400" b="1" u="sng" dirty="0" smtClean="0"/>
              <a:t> label </a:t>
            </a:r>
            <a:r>
              <a:rPr lang="ko-KR" altLang="en-US" sz="1400" b="1" u="sng" dirty="0" smtClean="0"/>
              <a:t>방식이 </a:t>
            </a:r>
            <a:r>
              <a:rPr lang="en-US" altLang="ko-KR" sz="1400" dirty="0" smtClean="0"/>
              <a:t>zero-label </a:t>
            </a:r>
            <a:r>
              <a:rPr lang="ko-KR" altLang="en-US" sz="1400" dirty="0" smtClean="0"/>
              <a:t>방식에 비해서 좋은 성능을 보임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4227031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현미경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Weakly supervised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2205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CB95545-3348-4065-9BD0-5628CE2F12CA}"/>
              </a:ext>
            </a:extLst>
          </p:cNvPr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47ADFC-54DC-4A62-94B6-228C93F0A794}"/>
              </a:ext>
            </a:extLst>
          </p:cNvPr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B9AEE0-FFCA-4FAC-B782-A2AF1C5D8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90" y="1672895"/>
            <a:ext cx="4379214" cy="203931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74321" y="1297471"/>
            <a:ext cx="3697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Multiple</a:t>
            </a:r>
            <a:r>
              <a:rPr lang="ko-KR" altLang="en-US" dirty="0"/>
              <a:t> </a:t>
            </a:r>
            <a:r>
              <a:rPr lang="en-US" altLang="ko-KR" dirty="0"/>
              <a:t>Instance</a:t>
            </a:r>
            <a:r>
              <a:rPr lang="ko-KR" altLang="en-US" dirty="0"/>
              <a:t> </a:t>
            </a:r>
            <a:r>
              <a:rPr lang="en-US" altLang="ko-KR" dirty="0"/>
              <a:t>Learning with GNN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22085" y="1265055"/>
            <a:ext cx="4606289" cy="2563461"/>
          </a:xfrm>
          <a:prstGeom prst="roundRect">
            <a:avLst>
              <a:gd name="adj" fmla="val 670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4905343" y="2162086"/>
            <a:ext cx="521294" cy="31619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95117" y="1261839"/>
            <a:ext cx="330679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u="sng" dirty="0" smtClean="0"/>
              <a:t>Super pixel + GNN </a:t>
            </a:r>
            <a:r>
              <a:rPr lang="ko-KR" altLang="en-US" b="1" u="sng" dirty="0" smtClean="0"/>
              <a:t>방식</a:t>
            </a:r>
            <a:endParaRPr lang="en-US" altLang="ko-KR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연산량이</a:t>
            </a:r>
            <a:r>
              <a:rPr lang="ko-KR" altLang="en-US" sz="1400" dirty="0" smtClean="0"/>
              <a:t> 많아 학습 시간이 오래 걸림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*</a:t>
            </a:r>
            <a:r>
              <a:rPr lang="en-US" altLang="ko-KR" sz="1400" dirty="0" smtClean="0"/>
              <a:t>Loss</a:t>
            </a:r>
            <a:r>
              <a:rPr lang="ko-KR" altLang="en-US" sz="1400" dirty="0" smtClean="0"/>
              <a:t>의 수렴이 잘 되지 않음을 확인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학습에 어려움이 있음 </a:t>
            </a:r>
            <a:endParaRPr lang="ko-KR" altLang="en-US" sz="1400" b="1" u="sng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495117" y="1265054"/>
            <a:ext cx="3135991" cy="2563461"/>
          </a:xfrm>
          <a:prstGeom prst="roundRect">
            <a:avLst>
              <a:gd name="adj" fmla="val 699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743714" y="4438128"/>
            <a:ext cx="534075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u="sng" dirty="0" smtClean="0"/>
              <a:t>대표 이미지 기반의 </a:t>
            </a:r>
            <a:r>
              <a:rPr lang="en-US" altLang="ko-KR" b="1" u="sng" dirty="0" smtClean="0"/>
              <a:t>weakly supervised </a:t>
            </a:r>
            <a:r>
              <a:rPr lang="ko-KR" altLang="en-US" b="1" u="sng" dirty="0" smtClean="0"/>
              <a:t>모델 실험</a:t>
            </a:r>
            <a:endParaRPr lang="en-US" altLang="ko-KR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New Data</a:t>
            </a:r>
            <a:r>
              <a:rPr lang="ko-KR" altLang="en-US" sz="1400" dirty="0" smtClean="0"/>
              <a:t>에 대해</a:t>
            </a:r>
            <a:r>
              <a:rPr lang="en-US" altLang="ko-KR" sz="1400" dirty="0" smtClean="0"/>
              <a:t>,  noise filtering </a:t>
            </a:r>
            <a:r>
              <a:rPr lang="ko-KR" altLang="en-US" sz="1400" dirty="0" smtClean="0"/>
              <a:t>및 대표 이미지 선정 코드 적용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새로운 데이터를 추가 하여 기존 </a:t>
            </a:r>
            <a:r>
              <a:rPr lang="en-US" altLang="ko-KR" sz="1400" dirty="0" smtClean="0"/>
              <a:t>COD </a:t>
            </a:r>
            <a:r>
              <a:rPr lang="ko-KR" altLang="en-US" sz="1400" dirty="0" smtClean="0"/>
              <a:t>모델에 적용 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재학습</a:t>
            </a:r>
            <a:r>
              <a:rPr lang="en-US" altLang="ko-KR" sz="1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43714" y="4441344"/>
            <a:ext cx="5409116" cy="1230710"/>
          </a:xfrm>
          <a:prstGeom prst="roundRect">
            <a:avLst>
              <a:gd name="adj" fmla="val 699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위로 굽은 화살표 13"/>
          <p:cNvSpPr/>
          <p:nvPr/>
        </p:nvSpPr>
        <p:spPr>
          <a:xfrm rot="5400000">
            <a:off x="571075" y="4223454"/>
            <a:ext cx="730235" cy="940037"/>
          </a:xfrm>
          <a:prstGeom prst="bentUpArrow">
            <a:avLst>
              <a:gd name="adj1" fmla="val 14091"/>
              <a:gd name="adj2" fmla="val 25000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815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CB95545-3348-4065-9BD0-5628CE2F12CA}"/>
              </a:ext>
            </a:extLst>
          </p:cNvPr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47ADFC-54DC-4A62-94B6-228C93F0A794}"/>
              </a:ext>
            </a:extLst>
          </p:cNvPr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0698" y="556119"/>
            <a:ext cx="332220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u="sng" dirty="0" smtClean="0"/>
              <a:t>대표 이미지 기반의 </a:t>
            </a:r>
            <a:r>
              <a:rPr lang="en-US" altLang="ko-KR" sz="1600" b="1" u="sng" dirty="0" smtClean="0"/>
              <a:t>weakly supervised </a:t>
            </a:r>
            <a:r>
              <a:rPr lang="ko-KR" altLang="en-US" sz="1600" b="1" u="sng" dirty="0" smtClean="0"/>
              <a:t>모델 실험</a:t>
            </a:r>
            <a:endParaRPr lang="en-US" altLang="ko-KR" sz="16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New Data</a:t>
            </a:r>
            <a:r>
              <a:rPr lang="ko-KR" altLang="en-US" sz="1200" dirty="0" smtClean="0"/>
              <a:t>에 대해</a:t>
            </a:r>
            <a:r>
              <a:rPr lang="en-US" altLang="ko-KR" sz="1200" dirty="0" smtClean="0"/>
              <a:t>,  noise filtering </a:t>
            </a:r>
            <a:r>
              <a:rPr lang="ko-KR" altLang="en-US" sz="1200" dirty="0" smtClean="0"/>
              <a:t>및 대표 이미지 선정 코드 적용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새로운 데이터를 추가 하여 기존 </a:t>
            </a:r>
            <a:r>
              <a:rPr lang="en-US" altLang="ko-KR" sz="1200" dirty="0" smtClean="0"/>
              <a:t>COD </a:t>
            </a:r>
            <a:r>
              <a:rPr lang="ko-KR" altLang="en-US" sz="1200" dirty="0" smtClean="0"/>
              <a:t>모델에 적용 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재학습</a:t>
            </a:r>
            <a:r>
              <a:rPr lang="en-US" altLang="ko-KR" sz="12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0540B5-A38F-4897-B190-096178681E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29" y="1402845"/>
            <a:ext cx="1705068" cy="17050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77AD58-2B2A-476D-82A9-FDD3D1F747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203" y="1402845"/>
            <a:ext cx="1705068" cy="17050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5A76DC-71B7-4264-A45C-8A6823AF55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5" y="1402845"/>
            <a:ext cx="1705068" cy="17050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947123-D22E-4163-AE03-308A04A3DE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32" y="3177594"/>
            <a:ext cx="1705068" cy="17050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EA143E-7BFC-431A-A30A-397FE17535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06" y="3177594"/>
            <a:ext cx="1725065" cy="17250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7D26BC-96F6-406D-A55A-528136300E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3177594"/>
            <a:ext cx="1705068" cy="17050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9E3353-FBC5-4367-AD96-DEEC4D6C1EA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32" y="4979673"/>
            <a:ext cx="1705068" cy="17050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45FA87-5042-4154-ACC6-23A564AE94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204" y="4979673"/>
            <a:ext cx="1705068" cy="17050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7FEFAE6-D901-4050-B2FC-D3AB53E9B42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4952343"/>
            <a:ext cx="1705068" cy="17050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340D84-EE17-4397-BD0D-40009A887BA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0" y="2836941"/>
            <a:ext cx="1705068" cy="17050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7BBD24-85DB-4CD3-961F-1EDFC70091E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32" y="2836941"/>
            <a:ext cx="1705068" cy="170506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723515" y="5278209"/>
            <a:ext cx="329657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100" dirty="0"/>
          </a:p>
          <a:p>
            <a:r>
              <a:rPr lang="ko-KR" altLang="en-US" sz="1100" dirty="0"/>
              <a:t>세포만 보고 히트를 하는건지 </a:t>
            </a:r>
            <a:endParaRPr lang="en-US" altLang="ko-KR" sz="1100" dirty="0" smtClean="0"/>
          </a:p>
          <a:p>
            <a:r>
              <a:rPr lang="ko-KR" altLang="en-US" sz="1100" dirty="0" smtClean="0"/>
              <a:t>문제를 </a:t>
            </a:r>
            <a:r>
              <a:rPr lang="ko-KR" altLang="en-US" sz="1100" dirty="0"/>
              <a:t>보고 히트하는 건지 의심스러움</a:t>
            </a:r>
          </a:p>
          <a:p>
            <a:endParaRPr lang="ko-KR" altLang="en-US" sz="1100" dirty="0"/>
          </a:p>
          <a:p>
            <a:r>
              <a:rPr lang="ko-KR" altLang="en-US" sz="1100" dirty="0"/>
              <a:t>=&gt; 새로운 테스트 =&gt; 지금은 </a:t>
            </a:r>
            <a:r>
              <a:rPr lang="ko-KR" altLang="en-US" sz="1100" dirty="0" err="1"/>
              <a:t>M이</a:t>
            </a:r>
            <a:r>
              <a:rPr lang="ko-KR" altLang="en-US" sz="1100" dirty="0"/>
              <a:t> 좀 </a:t>
            </a:r>
            <a:r>
              <a:rPr lang="ko-KR" altLang="en-US" sz="1100" dirty="0" err="1"/>
              <a:t>안퍼져있는</a:t>
            </a:r>
            <a:endParaRPr lang="ko-KR" altLang="en-US" sz="1100" dirty="0"/>
          </a:p>
          <a:p>
            <a:r>
              <a:rPr lang="ko-KR" altLang="en-US" sz="1100" dirty="0"/>
              <a:t>=&gt; </a:t>
            </a:r>
            <a:r>
              <a:rPr lang="ko-KR" altLang="en-US" sz="1100" dirty="0" err="1"/>
              <a:t>컷믹스로</a:t>
            </a:r>
            <a:r>
              <a:rPr lang="ko-KR" altLang="en-US" sz="1100" dirty="0"/>
              <a:t> 만들 데이터로 대체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660875" y="4733103"/>
            <a:ext cx="3359211" cy="1924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690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현미경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Representative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Model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5762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CB95545-3348-4065-9BD0-5628CE2F12CA}"/>
              </a:ext>
            </a:extLst>
          </p:cNvPr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47ADFC-54DC-4A62-94B6-228C93F0A794}"/>
              </a:ext>
            </a:extLst>
          </p:cNvPr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Representative model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2908" y="652329"/>
            <a:ext cx="8476573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u="sng" dirty="0" smtClean="0"/>
              <a:t>대표 이미지 실험 정성 평가 </a:t>
            </a:r>
            <a:r>
              <a:rPr lang="en-US" altLang="ko-KR" b="1" u="sng" dirty="0" smtClean="0"/>
              <a:t>(7</a:t>
            </a:r>
            <a:r>
              <a:rPr lang="ko-KR" altLang="en-US" b="1" u="sng" dirty="0" smtClean="0"/>
              <a:t>건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전문의에 의한 대표이미지 선정 결과 진행중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결과 데이터 전달 완료 </a:t>
            </a:r>
            <a:r>
              <a:rPr lang="en-US" altLang="ko-KR" sz="1600" dirty="0" smtClean="0"/>
              <a:t>(via e-mail)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정성 평가 피드백 예정 </a:t>
            </a:r>
            <a:r>
              <a:rPr lang="en-US" altLang="ko-KR" sz="1600" dirty="0" smtClean="0"/>
              <a:t>(8/26)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5" y="3019480"/>
            <a:ext cx="5954628" cy="311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465" y="3019480"/>
            <a:ext cx="2010262" cy="3369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741" y="1315659"/>
            <a:ext cx="3702986" cy="12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8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Issue summary</a:t>
            </a:r>
            <a:endParaRPr lang="ko-KR" altLang="en-US" b="1" dirty="0"/>
          </a:p>
        </p:txBody>
      </p:sp>
      <p:graphicFrame>
        <p:nvGraphicFramePr>
          <p:cNvPr id="6" name="Google Shape;105;p3">
            <a:extLst>
              <a:ext uri="{FF2B5EF4-FFF2-40B4-BE49-F238E27FC236}">
                <a16:creationId xmlns:a16="http://schemas.microsoft.com/office/drawing/2014/main" id="{1410C734-B2A6-48E1-A17C-DFA776C2E1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925353"/>
              </p:ext>
            </p:extLst>
          </p:nvPr>
        </p:nvGraphicFramePr>
        <p:xfrm>
          <a:off x="187737" y="608007"/>
          <a:ext cx="8768525" cy="57037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9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현미경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08/1</a:t>
                      </a:r>
                      <a:r>
                        <a:rPr lang="en-US" altLang="ko-KR" sz="1200" b="0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08/</a:t>
                      </a:r>
                      <a:r>
                        <a:rPr lang="en-US" altLang="ko-KR" sz="1200" b="0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4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Representative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Baseline Clustering Project </a:t>
                      </a:r>
                      <a:r>
                        <a:rPr lang="ko-KR" altLang="en-US" sz="1200" baseline="0" dirty="0" smtClean="0"/>
                        <a:t>추가 검증</a:t>
                      </a:r>
                      <a:endParaRPr lang="en-US" altLang="ko-KR" sz="1200" baseline="0" dirty="0" smtClean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u="sng" baseline="0" dirty="0" err="1" smtClean="0"/>
                        <a:t>씨젠</a:t>
                      </a:r>
                      <a:r>
                        <a:rPr lang="ko-KR" altLang="en-US" sz="1200" u="sng" baseline="0" dirty="0" smtClean="0"/>
                        <a:t> 실무자 미팅에서 정성 평가 예정 </a:t>
                      </a:r>
                      <a:r>
                        <a:rPr lang="en-US" altLang="ko-KR" sz="1200" baseline="0" dirty="0" smtClean="0"/>
                        <a:t>(8/26)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데이터 전달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완료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1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Segmentation</a:t>
                      </a:r>
                      <a:endParaRPr sz="1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새로운 </a:t>
                      </a:r>
                      <a:r>
                        <a:rPr lang="en-US" altLang="ko-KR" sz="1200" baseline="0" dirty="0" smtClean="0"/>
                        <a:t>Architecture </a:t>
                      </a:r>
                      <a:r>
                        <a:rPr lang="ko-KR" altLang="en-US" sz="1200" baseline="0" dirty="0" smtClean="0"/>
                        <a:t>도입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en-US" altLang="ko-KR" sz="1200" baseline="0" dirty="0" err="1" smtClean="0"/>
                        <a:t>Unet</a:t>
                      </a:r>
                      <a:endParaRPr lang="en-US" altLang="ko-KR" sz="1200" baseline="0" dirty="0" smtClean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u="sng" baseline="0" dirty="0" err="1" smtClean="0"/>
                        <a:t>아키텍쳐간</a:t>
                      </a:r>
                      <a:r>
                        <a:rPr lang="ko-KR" altLang="en-US" sz="1200" u="sng" baseline="0" dirty="0" smtClean="0"/>
                        <a:t> 비교 실험 </a:t>
                      </a:r>
                      <a:r>
                        <a:rPr lang="en-US" altLang="ko-KR" sz="1200" u="sng" baseline="0" dirty="0" smtClean="0"/>
                        <a:t>1</a:t>
                      </a:r>
                      <a:r>
                        <a:rPr lang="ko-KR" altLang="en-US" sz="1200" u="sng" baseline="0" dirty="0" smtClean="0"/>
                        <a:t>차 완료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en-US" altLang="ko-KR" sz="1200" baseline="0" dirty="0" err="1" smtClean="0"/>
                        <a:t>Unet</a:t>
                      </a:r>
                      <a:r>
                        <a:rPr lang="en-US" altLang="ko-KR" sz="1200" baseline="0" dirty="0" smtClean="0"/>
                        <a:t>- </a:t>
                      </a:r>
                      <a:r>
                        <a:rPr lang="en-US" altLang="ko-KR" sz="1200" baseline="0" dirty="0" err="1" smtClean="0"/>
                        <a:t>Deeplab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 smtClean="0"/>
                        <a:t>Unet</a:t>
                      </a:r>
                      <a:r>
                        <a:rPr lang="ko-KR" altLang="en-US" sz="1200" baseline="0" dirty="0" smtClean="0"/>
                        <a:t>이 다양한 평가 지표에서 좋은 결과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 smtClean="0"/>
                        <a:t>Cutmix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방식의 정량적 효과 확인</a:t>
                      </a:r>
                      <a:endParaRPr lang="en-US" altLang="ko-KR" sz="1200" baseline="0" dirty="0"/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07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Weakly supervised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</a:t>
                      </a:r>
                      <a:endParaRPr sz="1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GCN</a:t>
                      </a:r>
                      <a:r>
                        <a:rPr lang="ko-KR" altLang="en-US" sz="1200" baseline="0" dirty="0" smtClean="0"/>
                        <a:t> 기반의 </a:t>
                      </a:r>
                      <a:r>
                        <a:rPr lang="en-US" altLang="ko-KR" sz="1200" baseline="0" dirty="0" smtClean="0"/>
                        <a:t>Multiple Instance Learning (MIL)</a:t>
                      </a:r>
                      <a:r>
                        <a:rPr lang="ko-KR" altLang="en-US" sz="1200" baseline="0" dirty="0" smtClean="0"/>
                        <a:t>방식 적용 코드 작업 중</a:t>
                      </a:r>
                      <a:endParaRPr lang="en-US" altLang="ko-KR" sz="1200" baseline="0" dirty="0" smtClean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u="sng" baseline="0" dirty="0" smtClean="0"/>
                        <a:t>MIL </a:t>
                      </a:r>
                      <a:r>
                        <a:rPr lang="ko-KR" altLang="en-US" sz="1200" u="sng" baseline="0" dirty="0" smtClean="0"/>
                        <a:t>실험 진행 연기</a:t>
                      </a:r>
                      <a:endParaRPr lang="en-US" altLang="ko-KR" sz="1200" u="sng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Loss </a:t>
                      </a:r>
                      <a:r>
                        <a:rPr lang="ko-KR" altLang="en-US" sz="1200" baseline="0" dirty="0" smtClean="0"/>
                        <a:t>수렴의 어려운 이슈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 smtClean="0"/>
                        <a:t>연산량의</a:t>
                      </a:r>
                      <a:r>
                        <a:rPr lang="ko-KR" altLang="en-US" sz="1200" baseline="0" dirty="0" smtClean="0"/>
                        <a:t> 어려움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u="sng" baseline="0" dirty="0" smtClean="0"/>
                        <a:t>대표 이미지 기반의 </a:t>
                      </a:r>
                      <a:r>
                        <a:rPr lang="en-US" altLang="ko-KR" sz="1200" u="sng" baseline="0" dirty="0" smtClean="0"/>
                        <a:t>COD </a:t>
                      </a:r>
                      <a:r>
                        <a:rPr lang="ko-KR" altLang="en-US" sz="1200" u="sng" baseline="0" dirty="0" err="1" smtClean="0"/>
                        <a:t>재학습</a:t>
                      </a:r>
                      <a:r>
                        <a:rPr lang="ko-KR" altLang="en-US" sz="1200" u="sng" baseline="0" dirty="0" smtClean="0"/>
                        <a:t> 진행</a:t>
                      </a:r>
                      <a:endParaRPr lang="en-US" altLang="ko-KR" sz="1200" u="sng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/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기타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b="1" u="none" strike="noStrike" cap="none" dirty="0" smtClean="0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Self supervised learning Test </a:t>
                      </a:r>
                      <a:r>
                        <a:rPr lang="ko-KR" altLang="en-US" sz="1000" b="1" u="none" strike="noStrike" cap="none" dirty="0" smtClean="0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데이터 공유 </a:t>
                      </a:r>
                      <a:endParaRPr lang="en-US" altLang="ko-KR" sz="1000" b="1" u="none" strike="noStrike" cap="none" dirty="0" smtClean="0"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endParaRPr lang="en-US" altLang="ko-KR" sz="1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772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2316" y="3262623"/>
            <a:ext cx="6588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데이터 분포 관련 주요 자료 및 리포트 </a:t>
            </a:r>
            <a:endParaRPr lang="ko-KR" altLang="en-US" sz="28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811975" y="3860830"/>
            <a:ext cx="57000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797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637" y="90590"/>
            <a:ext cx="5963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위장 데이터 </a:t>
            </a:r>
            <a:endParaRPr lang="en-US" altLang="ko-KR" sz="20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19064" y="583432"/>
            <a:ext cx="57505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12637" y="683257"/>
            <a:ext cx="57695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2018-2019 </a:t>
            </a:r>
            <a:r>
              <a:rPr lang="en-US" altLang="ko-KR" dirty="0" smtClean="0">
                <a:solidFill>
                  <a:srgbClr val="FF0000"/>
                </a:solidFill>
              </a:rPr>
              <a:t>N </a:t>
            </a:r>
            <a:r>
              <a:rPr lang="ko-KR" altLang="en-US" dirty="0" smtClean="0">
                <a:solidFill>
                  <a:srgbClr val="FF0000"/>
                </a:solidFill>
              </a:rPr>
              <a:t>데이터 </a:t>
            </a:r>
            <a:r>
              <a:rPr lang="ko-KR" altLang="en-US" dirty="0" smtClean="0"/>
              <a:t>사용 불가 확인 </a:t>
            </a:r>
            <a:r>
              <a:rPr lang="en-US" altLang="ko-KR" dirty="0" smtClean="0"/>
              <a:t>=&gt; N </a:t>
            </a:r>
            <a:r>
              <a:rPr lang="ko-KR" altLang="en-US" dirty="0" smtClean="0"/>
              <a:t>삭제 후 추가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20201217 N </a:t>
            </a:r>
            <a:r>
              <a:rPr lang="ko-KR" altLang="en-US" dirty="0" smtClean="0"/>
              <a:t>촬영 데이터 추가 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Slide Dimension: (90036, 202456)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Quality Factor : 80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417541" y="1983410"/>
          <a:ext cx="7123325" cy="24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831">
                  <a:extLst>
                    <a:ext uri="{9D8B030D-6E8A-4147-A177-3AD203B41FA5}">
                      <a16:colId xmlns:a16="http://schemas.microsoft.com/office/drawing/2014/main" val="2865971789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1508576572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2545300942"/>
                    </a:ext>
                  </a:extLst>
                </a:gridCol>
                <a:gridCol w="552916">
                  <a:extLst>
                    <a:ext uri="{9D8B030D-6E8A-4147-A177-3AD203B41FA5}">
                      <a16:colId xmlns:a16="http://schemas.microsoft.com/office/drawing/2014/main" val="3877240489"/>
                    </a:ext>
                  </a:extLst>
                </a:gridCol>
                <a:gridCol w="552916">
                  <a:extLst>
                    <a:ext uri="{9D8B030D-6E8A-4147-A177-3AD203B41FA5}">
                      <a16:colId xmlns:a16="http://schemas.microsoft.com/office/drawing/2014/main" val="2379132897"/>
                    </a:ext>
                  </a:extLst>
                </a:gridCol>
                <a:gridCol w="855085">
                  <a:extLst>
                    <a:ext uri="{9D8B030D-6E8A-4147-A177-3AD203B41FA5}">
                      <a16:colId xmlns:a16="http://schemas.microsoft.com/office/drawing/2014/main" val="1275990047"/>
                    </a:ext>
                  </a:extLst>
                </a:gridCol>
                <a:gridCol w="944915">
                  <a:extLst>
                    <a:ext uri="{9D8B030D-6E8A-4147-A177-3AD203B41FA5}">
                      <a16:colId xmlns:a16="http://schemas.microsoft.com/office/drawing/2014/main" val="220398538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37540039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Slide 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dimenstion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Quality factor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label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train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val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629993"/>
                  </a:ext>
                </a:extLst>
              </a:tr>
              <a:tr h="146647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90036,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202456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1,556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 (2020)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460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49038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 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339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51165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133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024469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96892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037753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400288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17542" y="4488034"/>
          <a:ext cx="7123324" cy="598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831">
                  <a:extLst>
                    <a:ext uri="{9D8B030D-6E8A-4147-A177-3AD203B41FA5}">
                      <a16:colId xmlns:a16="http://schemas.microsoft.com/office/drawing/2014/main" val="3539769862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3062093641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2668688385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3207360281"/>
                    </a:ext>
                  </a:extLst>
                </a:gridCol>
                <a:gridCol w="855085">
                  <a:extLst>
                    <a:ext uri="{9D8B030D-6E8A-4147-A177-3AD203B41FA5}">
                      <a16:colId xmlns:a16="http://schemas.microsoft.com/office/drawing/2014/main" val="3709306476"/>
                    </a:ext>
                  </a:extLst>
                </a:gridCol>
                <a:gridCol w="944915">
                  <a:extLst>
                    <a:ext uri="{9D8B030D-6E8A-4147-A177-3AD203B41FA5}">
                      <a16:colId xmlns:a16="http://schemas.microsoft.com/office/drawing/2014/main" val="47467472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83927463"/>
                    </a:ext>
                  </a:extLst>
                </a:gridCol>
              </a:tblGrid>
              <a:tr h="598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90036,</a:t>
                      </a:r>
                    </a:p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202456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387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U </a:t>
                      </a:r>
                      <a:b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(2015-2020)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287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65695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417542" y="5185953"/>
          <a:ext cx="712332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831">
                  <a:extLst>
                    <a:ext uri="{9D8B030D-6E8A-4147-A177-3AD203B41FA5}">
                      <a16:colId xmlns:a16="http://schemas.microsoft.com/office/drawing/2014/main" val="3539769862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3062093641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2668688385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3207360281"/>
                    </a:ext>
                  </a:extLst>
                </a:gridCol>
                <a:gridCol w="855085">
                  <a:extLst>
                    <a:ext uri="{9D8B030D-6E8A-4147-A177-3AD203B41FA5}">
                      <a16:colId xmlns:a16="http://schemas.microsoft.com/office/drawing/2014/main" val="3709306476"/>
                    </a:ext>
                  </a:extLst>
                </a:gridCol>
                <a:gridCol w="944915">
                  <a:extLst>
                    <a:ext uri="{9D8B030D-6E8A-4147-A177-3AD203B41FA5}">
                      <a16:colId xmlns:a16="http://schemas.microsoft.com/office/drawing/2014/main" val="47467472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83927463"/>
                    </a:ext>
                  </a:extLst>
                </a:gridCol>
              </a:tblGrid>
              <a:tr h="19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87152, 204544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516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N (2021) 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rgbClr val="FF0000"/>
                          </a:solidFill>
                        </a:rPr>
                        <a:t>스캐너 도입 및 소프트웨어 업데이트 후</a:t>
                      </a:r>
                      <a:endParaRPr lang="ko-KR" altLang="en-US" sz="105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236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65695"/>
                  </a:ext>
                </a:extLst>
              </a:tr>
              <a:tr h="318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87236, 202718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155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41143"/>
                  </a:ext>
                </a:extLst>
              </a:tr>
              <a:tr h="19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90036, 212676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125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827608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7664691" y="5185953"/>
          <a:ext cx="1403109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109">
                  <a:extLst>
                    <a:ext uri="{9D8B030D-6E8A-4147-A177-3AD203B41FA5}">
                      <a16:colId xmlns:a16="http://schemas.microsoft.com/office/drawing/2014/main" val="2752850588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Scanner 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9618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Scanner 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7742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Old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2611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664691" y="2559049"/>
          <a:ext cx="1403109" cy="2527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109">
                  <a:extLst>
                    <a:ext uri="{9D8B030D-6E8A-4147-A177-3AD203B41FA5}">
                      <a16:colId xmlns:a16="http://schemas.microsoft.com/office/drawing/2014/main" val="1593384722"/>
                    </a:ext>
                  </a:extLst>
                </a:gridCol>
              </a:tblGrid>
              <a:tr h="2527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Old</a:t>
                      </a:r>
                    </a:p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(scanner 3)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57484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7664691" y="1983410"/>
          <a:ext cx="1403109" cy="575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109">
                  <a:extLst>
                    <a:ext uri="{9D8B030D-6E8A-4147-A177-3AD203B41FA5}">
                      <a16:colId xmlns:a16="http://schemas.microsoft.com/office/drawing/2014/main" val="1593384722"/>
                    </a:ext>
                  </a:extLst>
                </a:gridCol>
              </a:tblGrid>
              <a:tr h="5756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scanner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574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946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93717" y="3357153"/>
          <a:ext cx="712332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831">
                  <a:extLst>
                    <a:ext uri="{9D8B030D-6E8A-4147-A177-3AD203B41FA5}">
                      <a16:colId xmlns:a16="http://schemas.microsoft.com/office/drawing/2014/main" val="3539769862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3062093641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2668688385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3207360281"/>
                    </a:ext>
                  </a:extLst>
                </a:gridCol>
                <a:gridCol w="912234">
                  <a:extLst>
                    <a:ext uri="{9D8B030D-6E8A-4147-A177-3AD203B41FA5}">
                      <a16:colId xmlns:a16="http://schemas.microsoft.com/office/drawing/2014/main" val="3709306476"/>
                    </a:ext>
                  </a:extLst>
                </a:gridCol>
                <a:gridCol w="887766">
                  <a:extLst>
                    <a:ext uri="{9D8B030D-6E8A-4147-A177-3AD203B41FA5}">
                      <a16:colId xmlns:a16="http://schemas.microsoft.com/office/drawing/2014/main" val="47467472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83927463"/>
                    </a:ext>
                  </a:extLst>
                </a:gridCol>
              </a:tblGrid>
              <a:tr h="19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87152, 204544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131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N (2021) 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스캐너 도입 및 소프트웨어 업데이트 후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77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65695"/>
                  </a:ext>
                </a:extLst>
              </a:tr>
              <a:tr h="318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87236, 202718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41143"/>
                  </a:ext>
                </a:extLst>
              </a:tr>
              <a:tr h="19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90036, 212676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827608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7550391" y="3357153"/>
          <a:ext cx="1403109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109">
                  <a:extLst>
                    <a:ext uri="{9D8B030D-6E8A-4147-A177-3AD203B41FA5}">
                      <a16:colId xmlns:a16="http://schemas.microsoft.com/office/drawing/2014/main" val="2752850588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Scanner 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9618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Scanner 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7742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Old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261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93717" y="5033553"/>
          <a:ext cx="712332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831">
                  <a:extLst>
                    <a:ext uri="{9D8B030D-6E8A-4147-A177-3AD203B41FA5}">
                      <a16:colId xmlns:a16="http://schemas.microsoft.com/office/drawing/2014/main" val="3539769862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3062093641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2668688385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3207360281"/>
                    </a:ext>
                  </a:extLst>
                </a:gridCol>
                <a:gridCol w="902709">
                  <a:extLst>
                    <a:ext uri="{9D8B030D-6E8A-4147-A177-3AD203B41FA5}">
                      <a16:colId xmlns:a16="http://schemas.microsoft.com/office/drawing/2014/main" val="3709306476"/>
                    </a:ext>
                  </a:extLst>
                </a:gridCol>
                <a:gridCol w="897291">
                  <a:extLst>
                    <a:ext uri="{9D8B030D-6E8A-4147-A177-3AD203B41FA5}">
                      <a16:colId xmlns:a16="http://schemas.microsoft.com/office/drawing/2014/main" val="47467472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83927463"/>
                    </a:ext>
                  </a:extLst>
                </a:gridCol>
              </a:tblGrid>
              <a:tr h="19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87152, 204544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152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D (2021) 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</a:rPr>
                        <a:t>스캐너 도입 및 소프트웨어 업데이트 후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66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65695"/>
                  </a:ext>
                </a:extLst>
              </a:tr>
              <a:tr h="318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87236, 202718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51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41143"/>
                  </a:ext>
                </a:extLst>
              </a:tr>
              <a:tr h="19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90036, 212676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827608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550391" y="5033553"/>
          <a:ext cx="1403109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109">
                  <a:extLst>
                    <a:ext uri="{9D8B030D-6E8A-4147-A177-3AD203B41FA5}">
                      <a16:colId xmlns:a16="http://schemas.microsoft.com/office/drawing/2014/main" val="2752850588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Scanner 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69618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Scanner 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7742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Old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9261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93716" y="469481"/>
          <a:ext cx="7123324" cy="201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831">
                  <a:extLst>
                    <a:ext uri="{9D8B030D-6E8A-4147-A177-3AD203B41FA5}">
                      <a16:colId xmlns:a16="http://schemas.microsoft.com/office/drawing/2014/main" val="2865971789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1508576572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2545300942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387724048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27599004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93731580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163115254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Slide 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dimenstion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Quality factor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label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train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val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629993"/>
                  </a:ext>
                </a:extLst>
              </a:tr>
              <a:tr h="14664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90036,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202456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1461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568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490382"/>
                  </a:ext>
                </a:extLst>
              </a:tr>
              <a:tr h="158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432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51165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968927"/>
                  </a:ext>
                </a:extLst>
              </a:tr>
              <a:tr h="1466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400288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93717" y="2717073"/>
          <a:ext cx="7123324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831">
                  <a:extLst>
                    <a:ext uri="{9D8B030D-6E8A-4147-A177-3AD203B41FA5}">
                      <a16:colId xmlns:a16="http://schemas.microsoft.com/office/drawing/2014/main" val="549672275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3397594038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611114640"/>
                    </a:ext>
                  </a:extLst>
                </a:gridCol>
                <a:gridCol w="1105831">
                  <a:extLst>
                    <a:ext uri="{9D8B030D-6E8A-4147-A177-3AD203B41FA5}">
                      <a16:colId xmlns:a16="http://schemas.microsoft.com/office/drawing/2014/main" val="39460434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60952111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0321202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196022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90036,</a:t>
                      </a:r>
                    </a:p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202456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ko-KR" altLang="en-US" sz="14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8623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7550391" y="1295400"/>
          <a:ext cx="1403109" cy="1939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109">
                  <a:extLst>
                    <a:ext uri="{9D8B030D-6E8A-4147-A177-3AD203B41FA5}">
                      <a16:colId xmlns:a16="http://schemas.microsoft.com/office/drawing/2014/main" val="1593384722"/>
                    </a:ext>
                  </a:extLst>
                </a:gridCol>
              </a:tblGrid>
              <a:tr h="1939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Old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57484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550391" y="469481"/>
          <a:ext cx="1403109" cy="759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109">
                  <a:extLst>
                    <a:ext uri="{9D8B030D-6E8A-4147-A177-3AD203B41FA5}">
                      <a16:colId xmlns:a16="http://schemas.microsoft.com/office/drawing/2014/main" val="1593384722"/>
                    </a:ext>
                  </a:extLst>
                </a:gridCol>
              </a:tblGrid>
              <a:tr h="759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scanner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57484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93716" y="29996"/>
            <a:ext cx="5963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대장 데이터 </a:t>
            </a:r>
            <a:endParaRPr lang="en-US" altLang="ko-KR" sz="1600" b="1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304739" y="402193"/>
            <a:ext cx="57505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856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504949" y="1162050"/>
          <a:ext cx="7315200" cy="202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3654203267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658706888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417007946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400308949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831844437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label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smtClean="0">
                          <a:effectLst/>
                        </a:rPr>
                        <a:t>Scanner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smtClean="0">
                          <a:effectLst/>
                        </a:rPr>
                        <a:t>slide </a:t>
                      </a:r>
                      <a:r>
                        <a:rPr lang="en-US" sz="1400" b="1" u="none" strike="noStrike" dirty="0">
                          <a:effectLst/>
                        </a:rPr>
                        <a:t>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#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%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392446"/>
                  </a:ext>
                </a:extLst>
              </a:tr>
              <a:tr h="3048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Old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90036,202456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460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47.13115</a:t>
                      </a:r>
                      <a:endParaRPr lang="en-US" altLang="ko-KR" sz="14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274803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Sacnner1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87152, 204544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236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24.18033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08003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Scanner2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87236, 202718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155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15.88115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38563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Old (2021)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90036, 212676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125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12.80738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9724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total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976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9478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6223" y="438150"/>
            <a:ext cx="737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Stomach</a:t>
            </a:r>
            <a:r>
              <a:rPr lang="ko-KR" altLang="en-US" dirty="0" smtClean="0"/>
              <a:t>의 경우 스캐너 업데이트 이후 </a:t>
            </a:r>
            <a:r>
              <a:rPr lang="en-US" altLang="ko-KR" dirty="0" smtClean="0"/>
              <a:t>N </a:t>
            </a:r>
            <a:r>
              <a:rPr lang="ko-KR" altLang="en-US" dirty="0" smtClean="0"/>
              <a:t>데이터만이 추가됨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아래 표는 </a:t>
            </a:r>
            <a:r>
              <a:rPr lang="en-US" altLang="ko-KR" b="1" dirty="0" smtClean="0"/>
              <a:t>train N </a:t>
            </a:r>
            <a:r>
              <a:rPr lang="ko-KR" altLang="en-US" b="1" dirty="0" smtClean="0"/>
              <a:t>데이터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스캐너별</a:t>
            </a:r>
            <a:r>
              <a:rPr lang="ko-KR" altLang="en-US" dirty="0" smtClean="0"/>
              <a:t> 데이터 비율을 나타낸다 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504949" y="3448050"/>
          <a:ext cx="73152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3654203267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658706888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417007946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400308949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831844437"/>
                    </a:ext>
                  </a:extLst>
                </a:gridCol>
              </a:tblGrid>
              <a:tr h="3048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Old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90036,202456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568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81.26</a:t>
                      </a:r>
                      <a:endParaRPr lang="en-US" altLang="ko-KR" sz="14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274803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Sacnner1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87152, 204544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77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08003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Scanner2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87236, 202718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3.58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38563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Old (2021)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90036, 212676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4.15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9724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total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94787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1504949" y="5095875"/>
          <a:ext cx="73152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3654203267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658706888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417007946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400308949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831844437"/>
                    </a:ext>
                  </a:extLst>
                </a:gridCol>
              </a:tblGrid>
              <a:tr h="3048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Old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90036,202456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73.97</a:t>
                      </a:r>
                      <a:endParaRPr lang="en-US" altLang="ko-KR" sz="14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274803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Sacnner1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87152, 204544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08003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Scanner2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87236, 202718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38563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Old (2021)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90036, 212676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9724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total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9478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276222" y="1695448"/>
          <a:ext cx="1152527" cy="1494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527">
                  <a:extLst>
                    <a:ext uri="{9D8B030D-6E8A-4147-A177-3AD203B41FA5}">
                      <a16:colId xmlns:a16="http://schemas.microsoft.com/office/drawing/2014/main" val="1597840609"/>
                    </a:ext>
                  </a:extLst>
                </a:gridCol>
              </a:tblGrid>
              <a:tr h="1494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217918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276221" y="3448050"/>
          <a:ext cx="1152527" cy="3171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527">
                  <a:extLst>
                    <a:ext uri="{9D8B030D-6E8A-4147-A177-3AD203B41FA5}">
                      <a16:colId xmlns:a16="http://schemas.microsoft.com/office/drawing/2014/main" val="1597840609"/>
                    </a:ext>
                  </a:extLst>
                </a:gridCol>
              </a:tblGrid>
              <a:tr h="3171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21791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93716" y="29996"/>
            <a:ext cx="5963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데이터 비율</a:t>
            </a:r>
            <a:endParaRPr lang="en-US" altLang="ko-KR" sz="1600" b="1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304739" y="402193"/>
            <a:ext cx="57505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87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테스트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변환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2641" y="564653"/>
            <a:ext cx="85730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평가 일정 변경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테스트용 프레임 워크 우선 세팅 </a:t>
            </a:r>
            <a:endParaRPr lang="en-US" altLang="ko-KR" sz="1600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학습 및 테스트 가능한 모델 사전 </a:t>
            </a:r>
            <a:r>
              <a:rPr lang="ko-KR" altLang="en-US" sz="1600" dirty="0" err="1" smtClean="0"/>
              <a:t>셋업</a:t>
            </a:r>
            <a:endParaRPr lang="en-US" altLang="ko-KR" sz="1600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각 최신 모델에 대한 별도의 </a:t>
            </a:r>
            <a:r>
              <a:rPr lang="ko-KR" altLang="en-US" sz="1600" dirty="0" err="1" smtClean="0"/>
              <a:t>셋업</a:t>
            </a:r>
            <a:r>
              <a:rPr lang="ko-KR" altLang="en-US" sz="1600" dirty="0" smtClean="0"/>
              <a:t> 진행 계획</a:t>
            </a:r>
            <a:endParaRPr lang="ko-KR" altLang="en-US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Active leaning </a:t>
            </a:r>
            <a:r>
              <a:rPr lang="ko-KR" altLang="en-US" sz="1600" dirty="0"/>
              <a:t>데이터 수집 이후로 </a:t>
            </a:r>
            <a:r>
              <a:rPr lang="ko-KR" altLang="en-US" sz="1600" dirty="0" smtClean="0"/>
              <a:t>연기 </a:t>
            </a:r>
            <a:endParaRPr lang="en-US" altLang="ko-KR" sz="16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AL</a:t>
            </a:r>
            <a:r>
              <a:rPr lang="ko-KR" altLang="en-US" sz="1600" dirty="0" smtClean="0"/>
              <a:t>로 수집된 데이터를 기반으로 사전 </a:t>
            </a:r>
            <a:r>
              <a:rPr lang="ko-KR" altLang="en-US" sz="1600" dirty="0" err="1" smtClean="0"/>
              <a:t>셋업된</a:t>
            </a:r>
            <a:r>
              <a:rPr lang="ko-KR" altLang="en-US" sz="1600" dirty="0" smtClean="0"/>
              <a:t> 모델에 학습하여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정량적 모델 평가 진행 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27" y="4165645"/>
            <a:ext cx="4375996" cy="1570968"/>
          </a:xfrm>
          <a:prstGeom prst="rect">
            <a:avLst/>
          </a:prstGeom>
        </p:spPr>
      </p:pic>
      <p:sp>
        <p:nvSpPr>
          <p:cNvPr id="3" name="순서도: 자기 디스크 2"/>
          <p:cNvSpPr/>
          <p:nvPr/>
        </p:nvSpPr>
        <p:spPr>
          <a:xfrm>
            <a:off x="7188765" y="3894164"/>
            <a:ext cx="557229" cy="62928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자기 디스크 46"/>
          <p:cNvSpPr/>
          <p:nvPr/>
        </p:nvSpPr>
        <p:spPr>
          <a:xfrm>
            <a:off x="7188765" y="5229443"/>
            <a:ext cx="557229" cy="629281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706803" y="4498931"/>
            <a:ext cx="152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unbalanced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706803" y="5834493"/>
            <a:ext cx="152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balanced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962477" y="3686587"/>
            <a:ext cx="4831127" cy="2390103"/>
          </a:xfrm>
          <a:prstGeom prst="roundRect">
            <a:avLst>
              <a:gd name="adj" fmla="val 522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3"/>
            <a:endCxn id="3" idx="2"/>
          </p:cNvCxnSpPr>
          <p:nvPr/>
        </p:nvCxnSpPr>
        <p:spPr>
          <a:xfrm flipV="1">
            <a:off x="5793604" y="4208805"/>
            <a:ext cx="1395161" cy="67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7" idx="3"/>
            <a:endCxn id="47" idx="2"/>
          </p:cNvCxnSpPr>
          <p:nvPr/>
        </p:nvCxnSpPr>
        <p:spPr>
          <a:xfrm>
            <a:off x="5793604" y="4881639"/>
            <a:ext cx="1395161" cy="66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749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70458</TotalTime>
  <Words>1958</Words>
  <Application>Microsoft Office PowerPoint</Application>
  <PresentationFormat>화면 슬라이드 쇼(4:3)</PresentationFormat>
  <Paragraphs>584</Paragraphs>
  <Slides>28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맑은 고딕</vt:lpstr>
      <vt:lpstr>Arial</vt:lpstr>
      <vt:lpstr>Calibri</vt:lpstr>
      <vt:lpstr>Calibri Light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1067</cp:revision>
  <dcterms:created xsi:type="dcterms:W3CDTF">2021-03-24T07:36:17Z</dcterms:created>
  <dcterms:modified xsi:type="dcterms:W3CDTF">2022-08-25T06:55:37Z</dcterms:modified>
</cp:coreProperties>
</file>